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Override PartName="/ppt/slides/slide9.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Default Extension="wmf" ContentType="image/x-wmf"/>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sldIdLst>
    <p:sldId id="256" r:id="rId2"/>
    <p:sldId id="257" r:id="rId3"/>
    <p:sldId id="266" r:id="rId4"/>
    <p:sldId id="258" r:id="rId5"/>
    <p:sldId id="259" r:id="rId6"/>
    <p:sldId id="260" r:id="rId7"/>
    <p:sldId id="267" r:id="rId8"/>
    <p:sldId id="268" r:id="rId9"/>
    <p:sldId id="261" r:id="rId10"/>
    <p:sldId id="265" r:id="rId11"/>
    <p:sldId id="263" r:id="rId12"/>
    <p:sldId id="262" r:id="rId13"/>
    <p:sldId id="269" r:id="rId14"/>
    <p:sldId id="26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98" d="100"/>
          <a:sy n="98" d="100"/>
        </p:scale>
        <p:origin x="-640"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4AB6D550-F597-304B-9297-96D0969F5755}" type="datetimeFigureOut">
              <a:rPr lang="en-US" smtClean="0"/>
              <a:pPr/>
              <a:t>8/15/13</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3A44765B-C6A5-0E47-BCBF-DBE810AE6C3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AB6D550-F597-304B-9297-96D0969F5755}" type="datetimeFigureOut">
              <a:rPr lang="en-US" smtClean="0"/>
              <a:pPr/>
              <a:t>8/15/13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4765B-C6A5-0E47-BCBF-DBE810AE6C3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AB6D550-F597-304B-9297-96D0969F5755}" type="datetimeFigureOut">
              <a:rPr lang="en-US" smtClean="0"/>
              <a:pPr/>
              <a:t>8/15/13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4765B-C6A5-0E47-BCBF-DBE810AE6C3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4AB6D550-F597-304B-9297-96D0969F5755}" type="datetimeFigureOut">
              <a:rPr lang="en-US" smtClean="0"/>
              <a:pPr/>
              <a:t>8/15/13</a:t>
            </a:fld>
            <a:endParaRPr lang="en-US"/>
          </a:p>
        </p:txBody>
      </p:sp>
      <p:sp>
        <p:nvSpPr>
          <p:cNvPr id="9" name="Slide Number Placeholder 8"/>
          <p:cNvSpPr>
            <a:spLocks noGrp="1"/>
          </p:cNvSpPr>
          <p:nvPr>
            <p:ph type="sldNum" sz="quarter" idx="15"/>
          </p:nvPr>
        </p:nvSpPr>
        <p:spPr/>
        <p:txBody>
          <a:bodyPr rtlCol="0"/>
          <a:lstStyle/>
          <a:p>
            <a:fld id="{3A44765B-C6A5-0E47-BCBF-DBE810AE6C33}"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4AB6D550-F597-304B-9297-96D0969F5755}" type="datetimeFigureOut">
              <a:rPr lang="en-US" smtClean="0"/>
              <a:pPr/>
              <a:t>8/15/13</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3A44765B-C6A5-0E47-BCBF-DBE810AE6C3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AB6D550-F597-304B-9297-96D0969F5755}" type="datetimeFigureOut">
              <a:rPr lang="en-US" smtClean="0"/>
              <a:pPr/>
              <a:t>8/15/13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4765B-C6A5-0E47-BCBF-DBE810AE6C33}"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4AB6D550-F597-304B-9297-96D0969F5755}" type="datetimeFigureOut">
              <a:rPr lang="en-US" smtClean="0"/>
              <a:pPr/>
              <a:t>8/15/13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44765B-C6A5-0E47-BCBF-DBE810AE6C33}"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4AB6D550-F597-304B-9297-96D0969F5755}" type="datetimeFigureOut">
              <a:rPr lang="en-US" smtClean="0"/>
              <a:pPr/>
              <a:t>8/15/13</a:t>
            </a:fld>
            <a:endParaRPr lang="en-US"/>
          </a:p>
        </p:txBody>
      </p:sp>
      <p:sp>
        <p:nvSpPr>
          <p:cNvPr id="7" name="Slide Number Placeholder 6"/>
          <p:cNvSpPr>
            <a:spLocks noGrp="1"/>
          </p:cNvSpPr>
          <p:nvPr>
            <p:ph type="sldNum" sz="quarter" idx="11"/>
          </p:nvPr>
        </p:nvSpPr>
        <p:spPr/>
        <p:txBody>
          <a:bodyPr rtlCol="0"/>
          <a:lstStyle/>
          <a:p>
            <a:fld id="{3A44765B-C6A5-0E47-BCBF-DBE810AE6C33}"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B6D550-F597-304B-9297-96D0969F5755}" type="datetimeFigureOut">
              <a:rPr lang="en-US" smtClean="0"/>
              <a:pPr/>
              <a:t>8/15/13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44765B-C6A5-0E47-BCBF-DBE810AE6C3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4AB6D550-F597-304B-9297-96D0969F5755}" type="datetimeFigureOut">
              <a:rPr lang="en-US" smtClean="0"/>
              <a:pPr/>
              <a:t>8/15/13</a:t>
            </a:fld>
            <a:endParaRPr lang="en-US"/>
          </a:p>
        </p:txBody>
      </p:sp>
      <p:sp>
        <p:nvSpPr>
          <p:cNvPr id="22" name="Slide Number Placeholder 21"/>
          <p:cNvSpPr>
            <a:spLocks noGrp="1"/>
          </p:cNvSpPr>
          <p:nvPr>
            <p:ph type="sldNum" sz="quarter" idx="15"/>
          </p:nvPr>
        </p:nvSpPr>
        <p:spPr/>
        <p:txBody>
          <a:bodyPr rtlCol="0"/>
          <a:lstStyle/>
          <a:p>
            <a:fld id="{3A44765B-C6A5-0E47-BCBF-DBE810AE6C33}"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4AB6D550-F597-304B-9297-96D0969F5755}" type="datetimeFigureOut">
              <a:rPr lang="en-US" smtClean="0"/>
              <a:pPr/>
              <a:t>8/15/13</a:t>
            </a:fld>
            <a:endParaRPr lang="en-US"/>
          </a:p>
        </p:txBody>
      </p:sp>
      <p:sp>
        <p:nvSpPr>
          <p:cNvPr id="18" name="Slide Number Placeholder 17"/>
          <p:cNvSpPr>
            <a:spLocks noGrp="1"/>
          </p:cNvSpPr>
          <p:nvPr>
            <p:ph type="sldNum" sz="quarter" idx="11"/>
          </p:nvPr>
        </p:nvSpPr>
        <p:spPr/>
        <p:txBody>
          <a:bodyPr rtlCol="0"/>
          <a:lstStyle/>
          <a:p>
            <a:fld id="{3A44765B-C6A5-0E47-BCBF-DBE810AE6C33}"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AB6D550-F597-304B-9297-96D0969F5755}" type="datetimeFigureOut">
              <a:rPr lang="en-US" smtClean="0"/>
              <a:pPr/>
              <a:t>8/15/13</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3A44765B-C6A5-0E47-BCBF-DBE810AE6C3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qacblogs.org/ashlie.cashin" TargetMode="External"/><Relationship Id="rId3"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acashin@questac.org" TargetMode="Externa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20889" y="352778"/>
            <a:ext cx="6172200" cy="1894362"/>
          </a:xfrm>
        </p:spPr>
        <p:txBody>
          <a:bodyPr>
            <a:normAutofit fontScale="90000"/>
          </a:bodyPr>
          <a:lstStyle/>
          <a:p>
            <a:r>
              <a:rPr lang="en-US" sz="4800" dirty="0" smtClean="0"/>
              <a:t>Mrs. </a:t>
            </a:r>
            <a:r>
              <a:rPr lang="en-US" sz="4800" dirty="0" err="1" smtClean="0"/>
              <a:t>Cashin</a:t>
            </a:r>
            <a:r>
              <a:rPr lang="en-US" sz="4800" dirty="0" smtClean="0"/>
              <a:t/>
            </a:r>
            <a:br>
              <a:rPr lang="en-US" sz="4800" dirty="0" smtClean="0"/>
            </a:br>
            <a:r>
              <a:rPr lang="en-US" sz="4800" dirty="0" smtClean="0"/>
              <a:t>2</a:t>
            </a:r>
            <a:r>
              <a:rPr lang="en-US" sz="4800" baseline="30000" dirty="0" smtClean="0"/>
              <a:t>nd</a:t>
            </a:r>
            <a:r>
              <a:rPr lang="en-US" sz="4800" dirty="0" smtClean="0"/>
              <a:t> Grade</a:t>
            </a:r>
            <a:r>
              <a:rPr lang="en-US" dirty="0" smtClean="0"/>
              <a:t/>
            </a:r>
            <a:br>
              <a:rPr lang="en-US" dirty="0" smtClean="0"/>
            </a:br>
            <a:endParaRPr lang="en-US" dirty="0"/>
          </a:p>
        </p:txBody>
      </p:sp>
      <p:sp>
        <p:nvSpPr>
          <p:cNvPr id="3" name="Subtitle 2"/>
          <p:cNvSpPr>
            <a:spLocks noGrp="1"/>
          </p:cNvSpPr>
          <p:nvPr>
            <p:ph type="subTitle" idx="1"/>
          </p:nvPr>
        </p:nvSpPr>
        <p:spPr/>
        <p:txBody>
          <a:bodyPr>
            <a:normAutofit/>
          </a:bodyPr>
          <a:lstStyle/>
          <a:p>
            <a:r>
              <a:rPr lang="en-US" sz="3600" dirty="0" smtClean="0"/>
              <a:t>Welcome 2</a:t>
            </a:r>
            <a:r>
              <a:rPr lang="en-US" sz="3600" baseline="30000" dirty="0" smtClean="0"/>
              <a:t>nd</a:t>
            </a:r>
            <a:r>
              <a:rPr lang="en-US" sz="3600" dirty="0" smtClean="0"/>
              <a:t> Graders!!</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60346" y="1537648"/>
            <a:ext cx="4132743" cy="324117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67496" y="3424689"/>
            <a:ext cx="908961" cy="15786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576456" y="3327328"/>
            <a:ext cx="989481" cy="1675993"/>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9623">
        <p14:reveal/>
      </p:transition>
    </mc:Choice>
    <mc:Fallback>
      <p:transition spd="slow" advTm="9623">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96685" y="576648"/>
            <a:ext cx="7467600" cy="5837496"/>
          </a:xfrm>
        </p:spPr>
        <p:txBody>
          <a:bodyPr>
            <a:normAutofit fontScale="90000"/>
          </a:bodyPr>
          <a:lstStyle/>
          <a:p>
            <a:r>
              <a:rPr lang="en-US" sz="4000" dirty="0" smtClean="0"/>
              <a:t/>
            </a:r>
            <a:br>
              <a:rPr lang="en-US" sz="4000" dirty="0" smtClean="0"/>
            </a:br>
            <a:r>
              <a:rPr lang="en-US" sz="4000" dirty="0"/>
              <a:t/>
            </a:r>
            <a:br>
              <a:rPr lang="en-US" sz="4000" dirty="0"/>
            </a:br>
            <a:r>
              <a:rPr lang="en-US" sz="4000" dirty="0" smtClean="0"/>
              <a:t/>
            </a:r>
            <a:br>
              <a:rPr lang="en-US" sz="4000" dirty="0" smtClean="0"/>
            </a:br>
            <a:r>
              <a:rPr lang="en-US" sz="3600" dirty="0" smtClean="0"/>
              <a:t>Parent Email- Please write an updated email address for me.</a:t>
            </a:r>
            <a:br>
              <a:rPr lang="en-US" sz="3600" dirty="0" smtClean="0"/>
            </a:br>
            <a:r>
              <a:rPr lang="en-US" sz="3600" dirty="0"/>
              <a:t/>
            </a:r>
            <a:br>
              <a:rPr lang="en-US" sz="3600" dirty="0"/>
            </a:br>
            <a:r>
              <a:rPr lang="en-US" sz="3600" dirty="0" smtClean="0"/>
              <a:t>Student spotlight: Sign up for your child’s week</a:t>
            </a:r>
            <a:br>
              <a:rPr lang="en-US" sz="3600" dirty="0" smtClean="0"/>
            </a:br>
            <a:r>
              <a:rPr lang="en-US" sz="3600" dirty="0" smtClean="0"/>
              <a:t/>
            </a:r>
            <a:br>
              <a:rPr lang="en-US" sz="3600" dirty="0" smtClean="0"/>
            </a:br>
            <a:r>
              <a:rPr lang="en-US" sz="3600" dirty="0" smtClean="0"/>
              <a:t>Volunteers: We love to have you volunteer in our classroom, please sign up for what you can!</a:t>
            </a:r>
            <a:r>
              <a:rPr lang="en-US" sz="4000" dirty="0" smtClean="0"/>
              <a:t/>
            </a:r>
            <a:br>
              <a:rPr lang="en-US" sz="4000" dirty="0" smtClean="0"/>
            </a:br>
            <a:endParaRPr lang="en-US" sz="4000" dirty="0"/>
          </a:p>
        </p:txBody>
      </p:sp>
      <p:sp>
        <p:nvSpPr>
          <p:cNvPr id="3" name="Content Placeholder 2"/>
          <p:cNvSpPr>
            <a:spLocks noGrp="1"/>
          </p:cNvSpPr>
          <p:nvPr>
            <p:ph sz="quarter" idx="1"/>
          </p:nvPr>
        </p:nvSpPr>
        <p:spPr>
          <a:xfrm>
            <a:off x="434704" y="258209"/>
            <a:ext cx="7467600" cy="4873752"/>
          </a:xfrm>
        </p:spPr>
        <p:txBody>
          <a:bodyPr>
            <a:normAutofit/>
          </a:bodyPr>
          <a:lstStyle/>
          <a:p>
            <a:r>
              <a:rPr lang="en-US" sz="4000" dirty="0" smtClean="0"/>
              <a:t>On the Back Table!</a:t>
            </a: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363133" y="4678443"/>
            <a:ext cx="1078341" cy="1735701"/>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12654">
        <p14:reveal/>
      </p:transition>
    </mc:Choice>
    <mc:Fallback>
      <p:transition spd="slow" advTm="12654">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First day of school information</a:t>
            </a:r>
            <a:endParaRPr lang="en-US" sz="4000" dirty="0"/>
          </a:p>
        </p:txBody>
      </p:sp>
      <p:sp>
        <p:nvSpPr>
          <p:cNvPr id="3" name="Content Placeholder 2"/>
          <p:cNvSpPr>
            <a:spLocks noGrp="1"/>
          </p:cNvSpPr>
          <p:nvPr>
            <p:ph sz="quarter" idx="1"/>
          </p:nvPr>
        </p:nvSpPr>
        <p:spPr/>
        <p:txBody>
          <a:bodyPr>
            <a:noAutofit/>
          </a:bodyPr>
          <a:lstStyle/>
          <a:p>
            <a:r>
              <a:rPr lang="en-US" dirty="0" smtClean="0"/>
              <a:t>Tell your child how they will be going home (daycare van, parent/guardian pickup)</a:t>
            </a:r>
          </a:p>
          <a:p>
            <a:r>
              <a:rPr lang="en-US" dirty="0" smtClean="0"/>
              <a:t>I will be standing right outside our classroom window during pick-up time</a:t>
            </a:r>
          </a:p>
          <a:p>
            <a:r>
              <a:rPr lang="en-US" dirty="0" smtClean="0"/>
              <a:t>Bring student supplies on Monday!</a:t>
            </a:r>
          </a:p>
          <a:p>
            <a:r>
              <a:rPr lang="en-US" sz="2400" dirty="0" smtClean="0"/>
              <a:t>Parents may help students to the room </a:t>
            </a:r>
          </a:p>
          <a:p>
            <a:pPr marL="0" indent="0">
              <a:buNone/>
            </a:pPr>
            <a:r>
              <a:rPr lang="en-US" dirty="0"/>
              <a:t> </a:t>
            </a:r>
            <a:r>
              <a:rPr lang="en-US" dirty="0" smtClean="0"/>
              <a:t>    </a:t>
            </a:r>
            <a:r>
              <a:rPr lang="en-US" sz="2400" dirty="0" smtClean="0"/>
              <a:t>and say their goodbyes here!</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27371" y="3344408"/>
            <a:ext cx="2100257" cy="320276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17346" y="5148943"/>
            <a:ext cx="814106" cy="1472843"/>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11543">
        <p14:reveal/>
      </p:transition>
    </mc:Choice>
    <mc:Fallback>
      <p:transition spd="slow" advTm="11543">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700"/>
            <a:ext cx="7467600" cy="1143000"/>
          </a:xfrm>
        </p:spPr>
        <p:txBody>
          <a:bodyPr>
            <a:normAutofit fontScale="90000"/>
          </a:bodyPr>
          <a:lstStyle/>
          <a:p>
            <a:r>
              <a:rPr lang="en-US" sz="4444" dirty="0" smtClean="0"/>
              <a:t>Things to return on Monday!</a:t>
            </a:r>
            <a:r>
              <a:rPr lang="en-US" dirty="0" smtClean="0"/>
              <a:t/>
            </a:r>
            <a:br>
              <a:rPr lang="en-US" dirty="0" smtClean="0"/>
            </a:br>
            <a:endParaRPr lang="en-US" dirty="0"/>
          </a:p>
        </p:txBody>
      </p:sp>
      <p:sp>
        <p:nvSpPr>
          <p:cNvPr id="3" name="Content Placeholder 2"/>
          <p:cNvSpPr>
            <a:spLocks noGrp="1"/>
          </p:cNvSpPr>
          <p:nvPr>
            <p:ph sz="quarter" idx="1"/>
          </p:nvPr>
        </p:nvSpPr>
        <p:spPr>
          <a:xfrm>
            <a:off x="457200" y="2171700"/>
            <a:ext cx="7467600" cy="4873752"/>
          </a:xfrm>
        </p:spPr>
        <p:txBody>
          <a:bodyPr>
            <a:normAutofit/>
          </a:bodyPr>
          <a:lstStyle/>
          <a:p>
            <a:r>
              <a:rPr lang="en-US" sz="3600" dirty="0" smtClean="0"/>
              <a:t>Classroom disclosure </a:t>
            </a:r>
            <a:r>
              <a:rPr lang="en-US" sz="3600" dirty="0" smtClean="0"/>
              <a:t>agreement</a:t>
            </a:r>
          </a:p>
          <a:p>
            <a:r>
              <a:rPr lang="en-US" sz="3600" dirty="0" smtClean="0"/>
              <a:t>Acceptable</a:t>
            </a:r>
            <a:r>
              <a:rPr lang="en-US" sz="3600" dirty="0" smtClean="0"/>
              <a:t> Use Policy</a:t>
            </a:r>
          </a:p>
          <a:p>
            <a:pPr lvl="1"/>
            <a:r>
              <a:rPr lang="en-US" sz="3300" dirty="0" smtClean="0"/>
              <a:t>Or sign it tonight and leave it with me!</a:t>
            </a:r>
          </a:p>
          <a:p>
            <a:pPr lvl="1"/>
            <a:endParaRPr lang="en-US" sz="3300" dirty="0" smtClean="0"/>
          </a:p>
          <a:p>
            <a:r>
              <a:rPr lang="en-US" sz="3600" dirty="0" smtClean="0"/>
              <a:t>Student Information Packet</a:t>
            </a:r>
            <a:r>
              <a:rPr lang="en-US" sz="3600" dirty="0" smtClean="0"/>
              <a:t> </a:t>
            </a:r>
          </a:p>
          <a:p>
            <a:pPr lvl="1"/>
            <a:r>
              <a:rPr lang="en-US" sz="3300" dirty="0" smtClean="0"/>
              <a:t>Or Fill it out tonight and leave it </a:t>
            </a:r>
            <a:r>
              <a:rPr lang="en-US" sz="3300" smtClean="0"/>
              <a:t>with me!</a:t>
            </a:r>
            <a:endParaRPr lang="en-US" sz="3300"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9141">
        <p14:reveal/>
      </p:transition>
    </mc:Choice>
    <mc:Fallback>
      <p:transition spd="slow" advTm="9141">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7467600" cy="1143000"/>
          </a:xfrm>
        </p:spPr>
        <p:txBody>
          <a:bodyPr/>
          <a:lstStyle/>
          <a:p>
            <a:endParaRPr lang="en-US" dirty="0"/>
          </a:p>
        </p:txBody>
      </p:sp>
      <p:sp>
        <p:nvSpPr>
          <p:cNvPr id="3" name="Content Placeholder 2"/>
          <p:cNvSpPr>
            <a:spLocks noGrp="1"/>
          </p:cNvSpPr>
          <p:nvPr>
            <p:ph sz="quarter" idx="1"/>
          </p:nvPr>
        </p:nvSpPr>
        <p:spPr>
          <a:xfrm>
            <a:off x="457200" y="957943"/>
            <a:ext cx="7467600" cy="4873752"/>
          </a:xfrm>
        </p:spPr>
        <p:txBody>
          <a:bodyPr>
            <a:normAutofit/>
          </a:bodyPr>
          <a:lstStyle/>
          <a:p>
            <a:pPr marL="0" indent="0" algn="ctr">
              <a:buNone/>
            </a:pPr>
            <a:r>
              <a:rPr lang="en-US" sz="4800" dirty="0" smtClean="0">
                <a:latin typeface="AR CENA" pitchFamily="2" charset="0"/>
              </a:rPr>
              <a:t>If you brought school supplies tonight,</a:t>
            </a:r>
            <a:r>
              <a:rPr lang="en-US" sz="4800" dirty="0" smtClean="0">
                <a:latin typeface="AR CENA" pitchFamily="2" charset="0"/>
              </a:rPr>
              <a:t> follow the directions written on the board.</a:t>
            </a:r>
            <a:endParaRPr lang="en-US" sz="4800" dirty="0">
              <a:latin typeface="AR CENA" pitchFamily="2" charset="0"/>
            </a:endParaRPr>
          </a:p>
        </p:txBody>
      </p:sp>
      <p:pic>
        <p:nvPicPr>
          <p:cNvPr id="1027" name="Picture 3" descr="C:\Users\Cashin laptop\AppData\Local\Microsoft\Windows\Temporary Internet Files\Content.IE5\1ZAQVFJ2\MC900232724[1].wmf"/>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16596" y="3819376"/>
            <a:ext cx="3257632" cy="287986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579280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6226">
        <p14:reveal/>
      </p:transition>
    </mc:Choice>
    <mc:Fallback>
      <p:transition spd="slow" advTm="6226">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05129" y="3285128"/>
            <a:ext cx="7467600" cy="1143000"/>
          </a:xfrm>
        </p:spPr>
        <p:txBody>
          <a:bodyPr>
            <a:noAutofit/>
          </a:bodyPr>
          <a:lstStyle/>
          <a:p>
            <a:pPr algn="ctr"/>
            <a:r>
              <a:rPr lang="en-US" sz="4800" dirty="0" smtClean="0"/>
              <a:t>We will have a fantastic school year! </a:t>
            </a:r>
            <a:br>
              <a:rPr lang="en-US" sz="4800" dirty="0" smtClean="0"/>
            </a:br>
            <a:r>
              <a:rPr lang="en-US" sz="4800" dirty="0" smtClean="0"/>
              <a:t/>
            </a:r>
            <a:br>
              <a:rPr lang="en-US" sz="4800" dirty="0" smtClean="0"/>
            </a:br>
            <a:r>
              <a:rPr lang="en-US" sz="4800" dirty="0" smtClean="0"/>
              <a:t>See you on Monday!!</a:t>
            </a:r>
            <a:br>
              <a:rPr lang="en-US" sz="4800" dirty="0" smtClean="0"/>
            </a:br>
            <a:endParaRPr lang="en-US" sz="4800"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02861" y="3965574"/>
            <a:ext cx="2166936" cy="2642054"/>
          </a:xfr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8892">
        <p14:reveal/>
      </p:transition>
    </mc:Choice>
    <mc:Fallback>
      <p:transition spd="slow" advTm="8892">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7268" y="-182563"/>
            <a:ext cx="7554686" cy="1532391"/>
          </a:xfrm>
        </p:spPr>
        <p:txBody>
          <a:bodyPr>
            <a:normAutofit/>
          </a:bodyPr>
          <a:lstStyle/>
          <a:p>
            <a:r>
              <a:rPr lang="en-US" sz="4000" dirty="0" smtClean="0"/>
              <a:t>Our Class Blog</a:t>
            </a:r>
            <a:br>
              <a:rPr lang="en-US" sz="4000" dirty="0" smtClean="0"/>
            </a:br>
            <a:endParaRPr lang="en-US" sz="4000" dirty="0"/>
          </a:p>
        </p:txBody>
      </p:sp>
      <p:sp>
        <p:nvSpPr>
          <p:cNvPr id="3" name="Content Placeholder 2"/>
          <p:cNvSpPr>
            <a:spLocks noGrp="1"/>
          </p:cNvSpPr>
          <p:nvPr>
            <p:ph sz="quarter" idx="1"/>
          </p:nvPr>
        </p:nvSpPr>
        <p:spPr>
          <a:xfrm>
            <a:off x="457200" y="2782228"/>
            <a:ext cx="7467600" cy="4873752"/>
          </a:xfrm>
        </p:spPr>
        <p:txBody>
          <a:bodyPr>
            <a:normAutofit/>
          </a:bodyPr>
          <a:lstStyle/>
          <a:p>
            <a:r>
              <a:rPr lang="en-US" sz="2800" dirty="0" smtClean="0">
                <a:hlinkClick r:id="rId2"/>
              </a:rPr>
              <a:t>www.qacblogs.org/ashlie.cashin</a:t>
            </a:r>
            <a:endParaRPr lang="en-US" sz="2800" dirty="0" smtClean="0"/>
          </a:p>
          <a:p>
            <a:pPr lvl="1"/>
            <a:r>
              <a:rPr lang="en-US" sz="2500" dirty="0" smtClean="0"/>
              <a:t>Please subscribe to our blog for automatic updates</a:t>
            </a:r>
          </a:p>
          <a:p>
            <a:pPr lvl="1"/>
            <a:r>
              <a:rPr lang="en-US" sz="2500" dirty="0" smtClean="0"/>
              <a:t>I update the blog a few times a week, subscribing to our blog will keep you informed.</a:t>
            </a:r>
            <a:endParaRPr lang="en-US" sz="2200" dirty="0" smtClean="0"/>
          </a:p>
          <a:p>
            <a:endParaRPr lang="en-US" sz="2200" dirty="0" smtClean="0"/>
          </a:p>
          <a:p>
            <a:r>
              <a:rPr lang="en-US" sz="2200" dirty="0" smtClean="0"/>
              <a:t>Print, sign and return Disclosure Statement</a:t>
            </a:r>
          </a:p>
          <a:p>
            <a:r>
              <a:rPr lang="en-US" sz="2200" dirty="0" smtClean="0"/>
              <a:t>Class Supply List- Printable on the website</a:t>
            </a:r>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46963" y="788707"/>
            <a:ext cx="7210060" cy="2076497"/>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13163">
        <p14:reveal/>
      </p:transition>
    </mc:Choice>
    <mc:Fallback>
      <p:transition spd="slow" advTm="13163">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1518310" y="2164506"/>
            <a:ext cx="10024156" cy="704759"/>
          </a:xfrm>
        </p:spPr>
        <p:txBody>
          <a:bodyPr/>
          <a:lstStyle/>
          <a:p>
            <a:endParaRPr lang="en-US" dirty="0"/>
          </a:p>
        </p:txBody>
      </p:sp>
      <p:pic>
        <p:nvPicPr>
          <p:cNvPr id="4" name="Content Placeholder 3" descr="QR Code display.psd"/>
          <p:cNvPicPr>
            <a:picLocks noGrp="1" noChangeAspect="1"/>
          </p:cNvPicPr>
          <p:nvPr>
            <p:ph sz="quarter" idx="1"/>
          </p:nvPr>
        </p:nvPicPr>
        <p:blipFill>
          <a:blip r:embed="rId2"/>
          <a:srcRect l="-49145" r="-49145"/>
          <a:stretch>
            <a:fillRect/>
          </a:stretch>
        </p:blipFill>
        <p:spPr>
          <a:xfrm>
            <a:off x="-268290" y="71552"/>
            <a:ext cx="10095289" cy="6588721"/>
          </a:xfr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6281">
        <p14:reveal/>
      </p:transition>
    </mc:Choice>
    <mc:Fallback>
      <p:transition spd="slow" advTm="6281">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4000" dirty="0" smtClean="0"/>
              <a:t>Contact Information</a:t>
            </a:r>
            <a:endParaRPr lang="en-US" sz="4000" dirty="0"/>
          </a:p>
        </p:txBody>
      </p:sp>
      <p:sp>
        <p:nvSpPr>
          <p:cNvPr id="15" name="Content Placeholder 14"/>
          <p:cNvSpPr>
            <a:spLocks noGrp="1"/>
          </p:cNvSpPr>
          <p:nvPr>
            <p:ph sz="quarter" idx="1"/>
          </p:nvPr>
        </p:nvSpPr>
        <p:spPr/>
        <p:txBody>
          <a:bodyPr>
            <a:normAutofit/>
          </a:bodyPr>
          <a:lstStyle/>
          <a:p>
            <a:r>
              <a:rPr lang="en-US" sz="2800" dirty="0" smtClean="0"/>
              <a:t>Email is the best way to contact me!</a:t>
            </a:r>
          </a:p>
          <a:p>
            <a:pPr lvl="1"/>
            <a:r>
              <a:rPr lang="en-US" sz="2800" dirty="0" smtClean="0">
                <a:hlinkClick r:id="rId2"/>
              </a:rPr>
              <a:t>acashin@questac.org</a:t>
            </a:r>
            <a:endParaRPr lang="en-US" sz="2800" dirty="0" smtClean="0"/>
          </a:p>
          <a:p>
            <a:pPr lvl="1"/>
            <a:endParaRPr lang="en-US" sz="2800" dirty="0" smtClean="0"/>
          </a:p>
          <a:p>
            <a:pPr lvl="1"/>
            <a:endParaRPr lang="en-US" sz="2800" dirty="0" smtClean="0"/>
          </a:p>
          <a:p>
            <a:pPr lvl="1">
              <a:buNone/>
            </a:pPr>
            <a:r>
              <a:rPr lang="en-US" sz="2800" dirty="0" smtClean="0"/>
              <a:t>Tutoring Hours:</a:t>
            </a:r>
            <a:r>
              <a:rPr lang="en-US" sz="2800" dirty="0" smtClean="0"/>
              <a:t> 3:00-3:30</a:t>
            </a:r>
            <a:r>
              <a:rPr lang="en-US" sz="2800" dirty="0" smtClean="0"/>
              <a:t> </a:t>
            </a:r>
            <a:endParaRPr lang="en-US" sz="2800" dirty="0" smtClean="0"/>
          </a:p>
          <a:p>
            <a:pPr lvl="1">
              <a:buNone/>
            </a:pPr>
            <a:r>
              <a:rPr lang="en-US" sz="2800" dirty="0" smtClean="0"/>
              <a:t>Mon: Mrs. Lindsey</a:t>
            </a:r>
          </a:p>
          <a:p>
            <a:pPr lvl="1">
              <a:buNone/>
            </a:pPr>
            <a:r>
              <a:rPr lang="en-US" sz="2800" dirty="0" smtClean="0"/>
              <a:t>Tues: Ms. Blok</a:t>
            </a:r>
          </a:p>
          <a:p>
            <a:pPr lvl="1">
              <a:buNone/>
            </a:pPr>
            <a:r>
              <a:rPr lang="en-US" sz="2800" dirty="0" smtClean="0"/>
              <a:t>Wed: Mrs. Cashin</a:t>
            </a:r>
          </a:p>
          <a:p>
            <a:pPr lvl="1">
              <a:buNone/>
            </a:pPr>
            <a:r>
              <a:rPr lang="en-US" sz="2800" dirty="0" smtClean="0"/>
              <a:t>Thurs: Mrs. Hancock</a:t>
            </a:r>
          </a:p>
          <a:p>
            <a:pPr lvl="1">
              <a:buNone/>
            </a:pPr>
            <a:endParaRPr lang="en-US" dirty="0" smtClean="0"/>
          </a:p>
          <a:p>
            <a:pPr lvl="1">
              <a:buNone/>
            </a:pPr>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01326" y="1153886"/>
            <a:ext cx="2197862" cy="4463143"/>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10373">
        <p14:reveal/>
      </p:transition>
    </mc:Choice>
    <mc:Fallback>
      <p:transition spd="slow" advTm="10373">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Classroom Management/Discipline</a:t>
            </a:r>
            <a:endParaRPr lang="en-US" sz="4000" dirty="0"/>
          </a:p>
        </p:txBody>
      </p:sp>
      <p:sp>
        <p:nvSpPr>
          <p:cNvPr id="3" name="Content Placeholder 2"/>
          <p:cNvSpPr>
            <a:spLocks noGrp="1"/>
          </p:cNvSpPr>
          <p:nvPr>
            <p:ph sz="quarter" idx="1"/>
          </p:nvPr>
        </p:nvSpPr>
        <p:spPr/>
        <p:txBody>
          <a:bodyPr>
            <a:normAutofit/>
          </a:bodyPr>
          <a:lstStyle/>
          <a:p>
            <a:r>
              <a:rPr lang="en-US" sz="3600" dirty="0" smtClean="0"/>
              <a:t>Follow all school rules</a:t>
            </a:r>
          </a:p>
          <a:p>
            <a:endParaRPr lang="en-US" sz="3600" dirty="0" smtClean="0"/>
          </a:p>
          <a:p>
            <a:r>
              <a:rPr lang="en-US" sz="3600" dirty="0" smtClean="0"/>
              <a:t>Clip chart for behavioral management- Clip can move up or down</a:t>
            </a:r>
          </a:p>
          <a:p>
            <a:endParaRPr lang="en-US" sz="3600" dirty="0"/>
          </a:p>
          <a:p>
            <a:pPr marL="0" indent="0">
              <a:buNone/>
            </a:pPr>
            <a:endParaRPr lang="en-US" sz="3600" dirty="0" smtClean="0"/>
          </a:p>
          <a:p>
            <a:endParaRPr lang="en-US" dirty="0" smtClean="0"/>
          </a:p>
          <a:p>
            <a:endParaRPr lang="en-US" dirty="0" smtClean="0"/>
          </a:p>
          <a:p>
            <a:pPr>
              <a:buNone/>
            </a:pPr>
            <a:endParaRPr lang="en-US" dirty="0" smtClean="0"/>
          </a:p>
          <a:p>
            <a:endParaRPr lang="en-US"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9186">
        <p14:reveal/>
      </p:transition>
    </mc:Choice>
    <mc:Fallback>
      <p:transition spd="slow" advTm="9186">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274638"/>
            <a:ext cx="7467600" cy="1143000"/>
          </a:xfrm>
        </p:spPr>
        <p:txBody>
          <a:bodyPr>
            <a:normAutofit fontScale="90000"/>
          </a:bodyPr>
          <a:lstStyle/>
          <a:p>
            <a:r>
              <a:rPr lang="en-US" sz="4000" dirty="0" smtClean="0"/>
              <a:t>Homework</a:t>
            </a:r>
            <a:br>
              <a:rPr lang="en-US" sz="4000" dirty="0" smtClean="0"/>
            </a:br>
            <a:endParaRPr lang="en-US" sz="4000" dirty="0"/>
          </a:p>
        </p:txBody>
      </p:sp>
      <p:sp>
        <p:nvSpPr>
          <p:cNvPr id="3" name="Content Placeholder 2"/>
          <p:cNvSpPr>
            <a:spLocks noGrp="1"/>
          </p:cNvSpPr>
          <p:nvPr>
            <p:ph sz="quarter" idx="1"/>
          </p:nvPr>
        </p:nvSpPr>
        <p:spPr>
          <a:xfrm>
            <a:off x="936136" y="707571"/>
            <a:ext cx="7467600" cy="5845629"/>
          </a:xfrm>
        </p:spPr>
        <p:txBody>
          <a:bodyPr>
            <a:normAutofit/>
          </a:bodyPr>
          <a:lstStyle/>
          <a:p>
            <a:pPr marL="0" indent="0">
              <a:buNone/>
            </a:pPr>
            <a:endParaRPr lang="en-US" sz="2800" dirty="0" smtClean="0"/>
          </a:p>
          <a:p>
            <a:pPr lvl="1"/>
            <a:r>
              <a:rPr lang="en-US" sz="2800" dirty="0" smtClean="0"/>
              <a:t>You print out on Monday, return on Friday</a:t>
            </a:r>
            <a:endParaRPr lang="en-US" sz="2800" dirty="0" smtClean="0"/>
          </a:p>
          <a:p>
            <a:pPr lvl="1" algn="ctr">
              <a:buNone/>
            </a:pPr>
            <a:r>
              <a:rPr lang="en-US" sz="2800" dirty="0" smtClean="0"/>
              <a:t>Or you may write out sorts homework on notebook paper and return</a:t>
            </a:r>
          </a:p>
          <a:p>
            <a:pPr lvl="1" algn="ctr">
              <a:buNone/>
            </a:pPr>
            <a:r>
              <a:rPr lang="en-US" sz="2800" dirty="0" smtClean="0"/>
              <a:t>	</a:t>
            </a:r>
            <a:endParaRPr lang="en-US" sz="2800" dirty="0" smtClean="0"/>
          </a:p>
          <a:p>
            <a:pPr lvl="1" algn="ctr">
              <a:buNone/>
            </a:pPr>
            <a:r>
              <a:rPr lang="en-US" sz="2800" dirty="0" smtClean="0"/>
              <a:t>No Homework the first</a:t>
            </a:r>
            <a:r>
              <a:rPr lang="en-US" sz="2800" dirty="0" smtClean="0"/>
              <a:t> few </a:t>
            </a:r>
          </a:p>
          <a:p>
            <a:pPr lvl="1" algn="ctr">
              <a:buNone/>
            </a:pPr>
            <a:r>
              <a:rPr lang="en-US" sz="2800" dirty="0" smtClean="0"/>
              <a:t>weeks </a:t>
            </a:r>
            <a:r>
              <a:rPr lang="en-US" sz="2800" dirty="0" smtClean="0"/>
              <a:t>of </a:t>
            </a:r>
            <a:r>
              <a:rPr lang="en-US" sz="2800" dirty="0" smtClean="0"/>
              <a:t>school.</a:t>
            </a:r>
          </a:p>
          <a:p>
            <a:pPr lvl="1" algn="ctr">
              <a:buNone/>
            </a:pPr>
            <a:r>
              <a:rPr lang="en-US" sz="2800" dirty="0" smtClean="0"/>
              <a:t>We will be practicing procedure and learning policy</a:t>
            </a:r>
          </a:p>
          <a:p>
            <a:pPr lvl="1" algn="ctr">
              <a:buNone/>
            </a:pPr>
            <a:r>
              <a:rPr lang="en-US" sz="2800" dirty="0" smtClean="0"/>
              <a:t>Read 20 minutes each night!</a:t>
            </a:r>
          </a:p>
          <a:p>
            <a:pPr lvl="1"/>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9360" y="3350616"/>
            <a:ext cx="1652966" cy="2799812"/>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12100">
        <p14:reveal/>
      </p:transition>
    </mc:Choice>
    <mc:Fallback>
      <p:transition spd="slow" advTm="121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what the homework sheet looks like…</a:t>
            </a:r>
            <a:endParaRPr lang="en-US" dirty="0"/>
          </a:p>
        </p:txBody>
      </p:sp>
      <p:sp>
        <p:nvSpPr>
          <p:cNvPr id="3" name="Content Placeholder 2"/>
          <p:cNvSpPr>
            <a:spLocks noGrp="1"/>
          </p:cNvSpPr>
          <p:nvPr>
            <p:ph sz="quarter" idx="1"/>
          </p:nvPr>
        </p:nvSpPr>
        <p:spPr/>
        <p:txBody>
          <a:bodyPr>
            <a:normAutofit fontScale="55000" lnSpcReduction="20000"/>
          </a:bodyPr>
          <a:lstStyle/>
          <a:p>
            <a:r>
              <a:rPr lang="en-US" u="sng" dirty="0"/>
              <a:t>Weekly Homework</a:t>
            </a:r>
            <a:endParaRPr lang="en-US" dirty="0"/>
          </a:p>
          <a:p>
            <a:pPr marL="0" indent="0">
              <a:buNone/>
            </a:pPr>
            <a:r>
              <a:rPr lang="en-US" dirty="0" smtClean="0"/>
              <a:t>Reading</a:t>
            </a:r>
            <a:r>
              <a:rPr lang="en-US" dirty="0"/>
              <a:t>: Read for 20 minutes each </a:t>
            </a:r>
            <a:r>
              <a:rPr lang="en-US" dirty="0" smtClean="0"/>
              <a:t>night</a:t>
            </a:r>
          </a:p>
          <a:p>
            <a:pPr marL="0" indent="0">
              <a:buNone/>
            </a:pPr>
            <a:r>
              <a:rPr lang="en-US" dirty="0" smtClean="0"/>
              <a:t>_____</a:t>
            </a:r>
            <a:r>
              <a:rPr lang="en-US" dirty="0"/>
              <a:t>I read for 20 minutes each </a:t>
            </a:r>
            <a:r>
              <a:rPr lang="en-US" dirty="0" smtClean="0"/>
              <a:t>night.</a:t>
            </a:r>
          </a:p>
          <a:p>
            <a:pPr marL="0" indent="0">
              <a:buNone/>
            </a:pPr>
            <a:r>
              <a:rPr lang="en-US" dirty="0" smtClean="0"/>
              <a:t>Math</a:t>
            </a:r>
            <a:r>
              <a:rPr lang="en-US" dirty="0"/>
              <a:t>:	Practice	 your addition math facts (0-9) nightly</a:t>
            </a:r>
          </a:p>
          <a:p>
            <a:pPr marL="0" indent="0">
              <a:buNone/>
            </a:pPr>
            <a:r>
              <a:rPr lang="en-US" dirty="0"/>
              <a:t>____I practiced my math facts nightly.</a:t>
            </a:r>
          </a:p>
          <a:p>
            <a:pPr marL="0" indent="0">
              <a:buNone/>
            </a:pPr>
            <a:r>
              <a:rPr lang="en-US" dirty="0"/>
              <a:t>Spelling:	Practice	 your Word Sorts and High Frequency Words</a:t>
            </a:r>
          </a:p>
          <a:p>
            <a:pPr marL="0" indent="0">
              <a:buNone/>
            </a:pPr>
            <a:r>
              <a:rPr lang="en-US" dirty="0"/>
              <a:t>_____I	practiced my spelling words.</a:t>
            </a:r>
          </a:p>
          <a:p>
            <a:pPr marL="0" indent="0">
              <a:buNone/>
            </a:pPr>
            <a:r>
              <a:rPr lang="en-US" dirty="0"/>
              <a:t> </a:t>
            </a:r>
          </a:p>
          <a:p>
            <a:pPr marL="0" indent="0">
              <a:buNone/>
            </a:pPr>
            <a:r>
              <a:rPr lang="en-US" u="sng" dirty="0"/>
              <a:t>Weekly Word Study </a:t>
            </a:r>
            <a:r>
              <a:rPr lang="en-US" u="sng" dirty="0" smtClean="0"/>
              <a:t>Homework Schedule</a:t>
            </a:r>
            <a:endParaRPr lang="en-US" dirty="0"/>
          </a:p>
          <a:p>
            <a:pPr marL="0" indent="0">
              <a:buNone/>
            </a:pPr>
            <a:r>
              <a:rPr lang="en-US" dirty="0"/>
              <a:t>Monday</a:t>
            </a:r>
          </a:p>
          <a:p>
            <a:pPr marL="0" lvl="0" indent="0">
              <a:buNone/>
            </a:pPr>
            <a:r>
              <a:rPr lang="en-US" dirty="0" smtClean="0"/>
              <a:t>Sort </a:t>
            </a:r>
            <a:r>
              <a:rPr lang="en-US" dirty="0"/>
              <a:t>with an adult and explain this week’s rule. </a:t>
            </a:r>
          </a:p>
          <a:p>
            <a:pPr marL="0" indent="0">
              <a:buNone/>
            </a:pPr>
            <a:r>
              <a:rPr lang="en-US" dirty="0"/>
              <a:t>Tuesday</a:t>
            </a:r>
          </a:p>
          <a:p>
            <a:pPr marL="0" lvl="0" indent="0">
              <a:buNone/>
            </a:pPr>
            <a:r>
              <a:rPr lang="en-US" dirty="0"/>
              <a:t>Buddy sort words then put each column in ABC order. Have your buddy </a:t>
            </a:r>
          </a:p>
          <a:p>
            <a:pPr marL="0" indent="0">
              <a:buNone/>
            </a:pPr>
            <a:r>
              <a:rPr lang="en-US" dirty="0"/>
              <a:t>Check the order. Then write the ABC order below.</a:t>
            </a:r>
          </a:p>
          <a:p>
            <a:pPr marL="0" indent="0">
              <a:buNone/>
            </a:pPr>
            <a:r>
              <a:rPr lang="en-US" dirty="0"/>
              <a:t>Wednesday</a:t>
            </a:r>
          </a:p>
          <a:p>
            <a:pPr marL="0" lvl="0" indent="0">
              <a:buNone/>
            </a:pPr>
            <a:r>
              <a:rPr lang="en-US" dirty="0"/>
              <a:t>Buddy sort then write the words in the writing sort on the back.</a:t>
            </a:r>
          </a:p>
          <a:p>
            <a:pPr marL="0" indent="0">
              <a:buNone/>
            </a:pPr>
            <a:r>
              <a:rPr lang="en-US" dirty="0"/>
              <a:t>Thursday</a:t>
            </a:r>
          </a:p>
          <a:p>
            <a:pPr marL="0" lvl="0" indent="0">
              <a:buNone/>
            </a:pPr>
            <a:r>
              <a:rPr lang="en-US" dirty="0"/>
              <a:t>Choose 5 of this week’s word study words. Write each word in a complete </a:t>
            </a:r>
          </a:p>
          <a:p>
            <a:pPr marL="0" indent="0">
              <a:buNone/>
            </a:pPr>
            <a:r>
              <a:rPr lang="en-US" dirty="0"/>
              <a:t>sentence. Underline each word in the sentence. </a:t>
            </a:r>
          </a:p>
          <a:p>
            <a:r>
              <a:rPr lang="en-US" dirty="0"/>
              <a:t> </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752603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13191">
        <p14:reveal/>
      </p:transition>
    </mc:Choice>
    <mc:Fallback>
      <p:transition spd="slow" advTm="13191">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7467600" cy="1143000"/>
          </a:xfrm>
        </p:spPr>
        <p:txBody>
          <a:bodyPr/>
          <a:lstStyle/>
          <a:p>
            <a:r>
              <a:rPr lang="en-US" dirty="0" smtClean="0"/>
              <a:t>Poetry/Letters Home Notebook</a:t>
            </a:r>
            <a:endParaRPr lang="en-US" dirty="0"/>
          </a:p>
        </p:txBody>
      </p:sp>
      <p:sp>
        <p:nvSpPr>
          <p:cNvPr id="3" name="Content Placeholder 2"/>
          <p:cNvSpPr>
            <a:spLocks noGrp="1"/>
          </p:cNvSpPr>
          <p:nvPr>
            <p:ph sz="quarter" idx="1"/>
          </p:nvPr>
        </p:nvSpPr>
        <p:spPr>
          <a:xfrm>
            <a:off x="307975" y="854077"/>
            <a:ext cx="6455228" cy="5391376"/>
          </a:xfrm>
        </p:spPr>
        <p:txBody>
          <a:bodyPr>
            <a:normAutofit lnSpcReduction="10000"/>
          </a:bodyPr>
          <a:lstStyle/>
          <a:p>
            <a:r>
              <a:rPr lang="en-US" dirty="0" smtClean="0"/>
              <a:t>Each week we will have the opportunity to add to a poetry book. A drawing lesson will be incorporated into the poetry lesson. We want to share this with you each week, therefore your child will bring this home each Friday along with a “letter home” explaining all they have  learned for the current week. Please take the time to see what they have written you and give them a brief reply back. When they return it on Monday, with a response from you, I will add a fun sticker to the cover of the book. We want our books to be completely covered with stickers by the end of the year, so please help your child in participating in this fun activity.</a:t>
            </a:r>
            <a:endParaRPr lang="en-US" dirty="0"/>
          </a:p>
        </p:txBody>
      </p:sp>
      <p:sp>
        <p:nvSpPr>
          <p:cNvPr id="4" name="AutoShape 2" descr="data:image/jpeg;base64,/9j/4AAQSkZJRgABAQAAAQABAAD/2wCEAAkGBhQSERUSEhQVFBUVFR8YGBQYFxgUHBUgGBYWGBwXFhgYHCcfGBokHRoZIDAiIycpLC0uFiIxQTArNScrLCkBCQoKDgwOFA8PFykcHBwpKSkpKSkpKSkpKSkpKSwsKSkpKSkpKSkpKSkpLCkpKSksKSkpKSkpKSkpKSkpLCksKf/AABEIAOEA4QMBIgACEQEDEQH/xAAcAAABBQEBAQAAAAAAAAAAAAAAAwQFBgcCAQj/xABNEAACAQMDAwICBAgMAwYGAwABAgMEERIAEyEFIjEGFCNBBzJRYTNCUmJzdJGxFSRxcoGSk6Gys9HSNDVTVIK0wcPTQ0Rjg8LwFhc2/8QAFwEBAQEBAAAAAAAAAAAAAAAAAAECA//EAB0RAQEBAAICAwAAAAAAAAAAAAABEQIxQXEhUZH/2gAMAwEAAhEDEQA/ANx0aNGgNZ99J/V6qBoPbVDQApIzhUjcvZoQv4RWAtk3j7daDrNPpcbvgH/0ZT+ySm1YlZ5//Y/U/wDtz/2VP/7Wp/0X6vrKiWUVVfKqRxqwIFNFcszLa5hOXyNhzx8/Gs90rTdQaH4keIkBGMhVXMVjkWQNdQxsBcg2BI4udXGdX2q6z1mmgLzzncZlAL7O2qyMYcQUVQsgZkkDMcSpBsMXBgaz1n1EUMNWvUyweVoSoRUZGVcgHYix4tyAPrjzqvdRmkndpqhNx3Vc3CBL/iIzbYsLmw+xiAPs1a4PUMuzHPUoYJNxneqbaVJ47wwyBqYguDaJIrxJwbE2ya8VK9K9T1YEUkdbNW+4kCxU7IsDI47HWeXwEXIE4K1yqkEDIl907qlbCs7rUvXQ3ESqxMczPnsyFWbEQhHII83uOeDqi0/SZonSSkiaETwqUmlkB9sZGcFIpyqYOQBH9Utc2yF7hmtDURK1XIsiNFJEQkySM8rSlirsp8rwbsxsT2+baKn+serqyliED1lUatH3ZXzQpECiH21xkszDznwoLW/K1JdQ611Ojon3akzMKhUnKyFZ6YERMViZuxwyugyKWRn/ABgchXouh7ykyo3vRUgy0kiGAVXLSMFkYgJmokLEDyFsALEx7SRbRdKoSvUwO86OrTCNhIjxxK7HLesMdw+LDnm+gnqr1VVNVgUVZXVEUnKRHiTm4aI8eRzZyLcg2NiSdU9U16SyFpamAhMVg3d4RsqIkombj5NmtrkGRSePFZomBUWeoiPLvJGqhdtcQNps1LOZcUtwoLA/LUz6g6yaqtZ5ZxNBjNHCZGjXayhKglowVVs1UqxyBupHkEVEv6d/hCrERklnaErhGyVLLkYpQH3sJNzIoGXK1hcNY8aQPrqurWWlgVwrMquIpWaSRh4c1FgsKsEvZVAOLeSTqCr/AFQ0dKqUUop441MeBKGodnQNLIGKZojOGvi1rheBa2pnr3XzTPWUlGRSqrRFNrbRnIjjRowwUFmIcsDcnJMgbaglPTHrKrq5SlXPAsffGTd4ZJGjTvjhdZAqyAOGDH5njgcM+qPWQ+3FaKyIvfH21Sy8FLhZnmJjaYBWNlt/RcaZT0lbUTLRyBalqIx7qRsrSOcpA13ZVEl1bFwwNxGDfyTI+r3o6uomdainFQJYBHuSSCGRkQrNE8bdqxWVRmLAkBbi5uUeiamOTeNTWVZRFj+FJUzJLmzSAbQiN5QVsMR3Fge0XW/E1NXUULGSqG4XUl5qppkRHcwiJ1zJXh0mEuINgb42s1crOpxxSn2aIhQ2NVkZWLKysWp8wViUOGAdRdlVfHJ0yrJ5KhnnlAnbENJJgvgWjVn2gLAXC8/dfQS1ZWzmhp5/eVJk32gaEiWKRCI1kBZlk+KAArXsPwupjoXUMVSSlnqaiWaRUWknlJRJFGJMpDZTQWlL4oOQOfwZ1y3XqpIIZa29O4lLpVM6xyzR5xK6NSIoeVbRoPKcAHkDUZP0142imgiiolqIrbk0uIhzlkFkaX4kJwQcoD2lje3doLN0ulakepkp6p5mjvDJT1ZAaeQPjIWkcHCI5h1wIL8A8gnUB1Wtbp6PRpK6zmXeknjqGYU/JwhRgA0tkAzElh448HUVJ6enjjkqp43iMAjljLpuGTKQDINcjFe1je/DDjkXmIelM7SRVwaOvaaJkWbaVagO1kjkYHIXbcyKX7VVeLAANV+j71HK6inrZo5KkJHIpWyllkj3ACB9YqPLWUG9rcEm8a+ePRssUPVKRwZI6qWqlSohC2igVyRHEl1BcWx5DEAL8+L/AEPqA0aNGijRo0aA0aNGgNZp9LZ+JCPtgl/zKfWl6zP6WV+LEfsp5P75qfViVjWpr0n0oVFSkZSRh9YPGL7bKQyM7MrKiEqVJKtfK2JvxC6n/ReYqkZHACkZx5MrTKQSUjK/jgKXvcWw5IvzayeeqfT79OWaaCpK79QYytsWwKuwQSBQpvkclUAWUfNNRcfTD1FIYUMv8XR42nmxZSZJQQOGLiwZVBJtZLWFzZROr+xRqYxU1bFPIahHZ2likCyGLgOmQcCN1LBuMgebDUfX1ENQYoI6eKBAowXLgSBmZw0rLuOJExRQW4bH+XUVYK6h3pqisepgqqRJRHJJJGkpWOMKVEI+bjML2ixz8kaddSqKdqWmLO8fTwxEVSHlMklzKvt9iNFCujG4Y5ACJfrA2MB0ighMbib28LxzM0LOiym63WWnqFZ/qHtxdx2hWNwLadw+tC9PLF7ONo/bgd5mRXCGEMBFAu1HJdgwK4Y53vc8lPPVtCHajqfcJCd2REr5MiX2toRSShVyE2SHkhQoW5A+cYKOlanqqmTOQxvJG2OUuczIClTNICAkDyF7KoFyRdiONQchiMuW00MRJYRRNu4XBtiZeLE43vbgHTla2V0qFRwiSJnPEviQZXsQiWyUG9u0BUJ1US/pmdp53knlkaemUCnDN+Dd0mVcdzsT4ogUZjEFxxzqPj9OSM0ZNgryFZTmloHLynZeSMn4jLGWuFFjIvHgal/SFXVSdRlAnWOWWFjUPNECo2FUKSq2CsptZjYDzZiQCy9NUrCGas3EMNM4LHekGc2BdamFJlwknJNgrr8+LedRSnVWqo/iPA8UftWGxHTlFpgSOyYSxkSEKqMW88KTjbuW2qlwkzU8E6QqsW7EkV4B7WOoW6vdQI74guxQG4xvjaM6Yz1MyPLI+6kc7zztNd5kZSRFDG1+eWXBQb7h4Xg6Z+nOspTTRzbKy4BhJESRkHGJBXxcDJbMCDkRbgHREpH1FofbQiAmKifGaeAlxMFlVpHSYIojPLLlnbGQgkXvpzU+gXtLLtyQUmDMkZIklQ3CLDJkVVLkhgWblLWJPOvZK+SKZJa2Z6undsgKV4HEbxsjBJ4sBEjd9mUHnI8njXUFUawUlVUyLBIKlYHnjHa2IMoaoST4eauQQQpX41vkBop50v0/PVV6tOUqlUJEZaZkKwSRgTxhiiHCPgqXC9xdgOdIervT3sFkngqnAnqihAOPGMjY7qclsme4uo+ViQLN/R9LUe5WfdjdA5aRdwyrNeVzIqbfaj2WWRW4HA+1gEl6n/B8RgSOlq4KuRp42ZpJY3EcuH4OVLhwEZcgb83ubDQNaXp6VqQU0J2EgV1eSR4iLzupvhdWF/F7kAKOBzqVngV5aiqWuWSlRlikeZEkukaKwSFT9dlZlxxjC+TkbXMP1Tqy1O3CtPBTx8FVHZGkgZmYllQs2aERgEj5HjG+nvp0wBZI6iSnp3WVmhfGGV4XTseKQPf4TXFi2Q+Gx8aCZqKun9lFOigdPWUuh23knjdncvTBVKxILydjk4rY/WLW0z9S0EDQQMJRHAlUYkqSjSS4ClQrvRp3SOHiwB4Kqq/ikaKH1nK8MwanjZUpJEEjxyMGPw2eJxDhEMgAR2goBe/cSazUPC84leBYY2HfHARewuO0ubBiQOD8gOBe5C7/AEewQSVe5aSpkgqIlMiFnMuTMPeyO7kiMta6rz2pewvreNfOXoSqll6rTFZGQs4MuDSASBQQscuAsfqEgNZbE86+jdQg0aNGijRo0aA0aNGgNZp9Kx+LH+rv/fLDrS9Zp9Kn4VP1Zv8AOi1YlYxqxeiKUvNMykgw0zygCNpC1hhZShDIxyAuoJILC3J1XT/5alfT3UpYTK0ElNFJgMXqCwtYm4gCg5SG/g/0XN7Vl0aZoqSlpdyJYJhHUslQ+y4Y5hlB8xwMUuGAvc3y+WpSk9Oe4jjp59mniEzpKyKKZhOkPww7TORKssbEqyICb3txxF/wWKZ6BqxojDGVjeIMd6G+c3x0YKyqrtkebW8cEXlPWM5niWaWqgrEVpHkoI5JEWIsxWOWK0ayNEqMGzcBbeCQw1Gjb1B1WmHUYpmpI5YhTGJ6ThBC8byIyEpcZIMDzcASCx7VOm/pXp4qI54WrNiHIMaQMqGcsLoqTS8LdlVCRckgEi1tTnTHampY6xGSChewagcMGqCsMkcirI3bIzkixNsgAfKEGpvTQzKfZxMBRxmaYTyR7ki5objD8nxYc2YHza5Er03p1PuVAaJXqQjRx9NZZF22BVHCzG4klVMmD8G92H3cdQpo5qCKriVKSAKIo4oy8j1NQQwdZFUXDECQKxP1HUX5K6a9Y6e8cq1FxCtQNyJ0MihGCWmgdsmkSdTdSOSxLcjkBsnpmpWEVO00cBUyLKWCq2EbOCmBuGxBAawA8XF9FSNPXt06qAemKTR06QSRHFVmDCR5JZCE+IS+BW97hCCTYabdM69MtLNSK1xLnLIJCmJABLlBhfMrmTzwFuLWsfJOqtN05xPKZGjmjFKpLNIt77reLvCVQj5nJD9hu8WlkpZAkRWHgszTrFNLKUhYstOoXGSmkuFUcnIX/FI1RD9LhjkqIVu9s1Z8SAYwHLcOCMfhqLvwVJJ5x1bq/pEtQ9KlWYoSZ5M449pTIrNb3QkUXwOJyd7XYggEuNVXqlb9dGRoYkJlhpwVZYxMGkuXBuBgyHAFh9oB1I0XTap0hoDUBKeRJJmiUCVYkRGmV5TEpySQ8r3MPuuANRHEEYjWpWOcrQTyiJ5lUTtjC7sMwndHkuTBgpBDC9r8FX0gTJR7c1PIHlECwRGNZ1R7EPOWIBnwQIzFByqjnxruh6NlBTz0cEckySsryLNJIJcAiiMo3aplbNgoAsoU8XGnVZHFQQJDJS4VciRSLK0qMtPIJGKSXYmSOwMeXOJxNh5JKt56bUGkDrGIFpoJmgpVU1DsQjJGHNsoJOLERG73Y3AvahVFIYaampRJEsE+FQ6Tu0LZ2dcjgSUhO2LNwb43OpKjkqIHmkWu6e9TMysxkdmlieMyxYwrtcthJYCw4JCqbaj5emCmkoTWNE8EbhJIVZxNDmWlbfTtYWc5ZE+LWuPMEtR+mDLFHTVJighjlZJ3REpSJo4gIS7yOd5ZUkYhlVWOV7eNI9f6sjVkFSaNJo4o3glpCl0iMMjxBGaO63ClXGRcKJBbwpCnrCZp4knlqoawAyvJQRySokeTYxzRKEWRolWzZvZfsNm066Mr09NFXxSrTUbOoNG24N8xpIkgElishcmwLDkBfBiGqID0zTRTb8c1Z7SA97U2WCzAt2xiVzZACUUmxJHJHHD3pFHDHVTbkaLWKrxwdOMTvGsmASMGoVyJGZTkS1rsxNwbHULLSxVCMtFDgtNFJPIJ5kZ3UCM4gKouEANhc3D88+XfVqFwyVZxhWotg8WSLBIqYywyWJlWVApuQDkWPjkALP6Fp0qHoJ4xDSw0zrHJHGJM5qhigBlBvdCncrEkg3B+wbvr52+j307P76iqtgiEzWWY4dw25SMQGyPIPy419E6gNGjRoo0aNGgNGjRoDWafSoPip+rn/NTWl6zT6VD8Vf1f/wBZdErGTpRKSV1Z4BlJCVlVLBmbFgbqnl7GxIAPFzpLT/pdesK1Dl5ElNMyQNGSvezoCGK8+O77Bgb/AC1pmHXq+oZ6mfHEwl1lZiiJKWqQGUSB+9WWxRcQMUHP12vxPXwtCpnlEZU7bRUaEtiImAKSyTGNoWATMAWvh9+lfaVNVEgqquOJHWQ/Hjs5Wn2wJHkVdxid0qMiDZPJ41DUNQCyPOjzRGVmaMERmQsFZ7AYlbh0NxYcgeONRTzpVjnRv7pN6zbTBI0RkDOJ5srsqICXYIBlzz4110yOomZKSFY8xBLCWIYXjlkEj7gPKlGbghbrbn6vDjpnVKYMkdGklQ7s28ax1jLqqErFnGxAiOJLC4LFFU3XgqUNVTSxVczpNRmpjcgqY50dUw3oIBLiyszOrWvwIwoJF10Uwk61JViMVEQlgpHLy+3RY3VZG77yqcSWbu/ONyD8w/6711Kqngi9vjSUs7kxmVEkZZmJVI1HyS7LkFYdqXI7re9J6mi0jYQR1D0DNNEJ5JFdY3kUmRIIroSpbuLPYYqRc6fdYqHplVa2OjrYJCTTxJK5liQuJP8AiCN1UuVPfkSSAeL6Dio9U+6+BS0wimmYXkklVQkceUnt43uojgIVboRb6/1i19RfuYrrN7mp95ITBUJHeeSYXwBp52TGz24Ck8YgabJ0lVqliqKeSONhubMk2DJGQWzkkEeRVQGJGKtYc8g3QgTKSSKlDSZG8ROMbgJ8TO7G6EKD+ODwLm/BBSmpJJ1E2SyohVpcjiE7ciCEAIjwjUGQYgsygG97WlfU8tRHTIldJBE0oWofuaSLdRkRGYIcorqQGdrnMXLY56jqr0w1NHFPHHGZo9qKWCZo50meZVUxheNtlZiGQkAAghrhgVK0xvSQz0zxUcSrhUQiES4PK8qGYsQ2WRQKFaxVSLcDRCnTfSY6kI1lk2zTIsLRoY5DMkYwFQsbOGguqKCzIbjAgHm72v8ASDU7tUUMSFwyFEllaUwK1OibDRsQwmZmLJlwEQG621D9UpklkpJ6xqmGZ2SKVwII0gCg2eORCSMVIIUgsRGebkHUdNUoYooUnJwklnkqHMke4zNtLGrAF1DQqGJa57rfKxilcxLTJLTRQJU0tQshgjhszxoo2mUljJIAwO4Dcm4YkWBLn1dVNLUThMTCGDlyiRysahQy7gazrIoDIuIUhEueGuy711FTLVJD7pKsRYxTZcndETtHLZhg0bEqbKOI73JIGkhQ1NTFF7msijRlke86AOPbssYeSRULyFtwgFjyB8zbQIz11O0f8YkEeNomho47nALJZ45ZJTGY27dzEKPqfyaR6JEhdqSQVS75BMJwiAKAyLJKWUsoVbsQq91vNraYUs2TRNOhki3btFcLlfEyKtiCCVx+wePvtM9M6rTqyR0SSVLyO4mNYyRmRBEQsQkUkLEcSzAkE7YU8Hmoa9LWpd4qWERs6RzILo3ckxLyiZXvytyRZch+dYa5qOpT1CiKVFmho5GeQwoiMFBtN8ZRjZ7FrkXZgDqR6ZW0sqVU7Ry0jVMMuLqVqI2CqhqIoRJiyu2am2XbYAHkjXHR69BRypHAlQaMmphFQ7JZSe9xBCxV2U8nJrWtbnjSqs3pX1GlVVUUFPCkFNT1bSqjOqsBJHIAka3+JZzIThla4vjbncNYr6VM8dfR7xopIKiV5KZVJmli3Ead3jeQbqhie7Mnk2Asb62rQGjRo1FGjRo0Bo0aNB5rM/pT/Dr+r/8ArD/TWm6zH6U/wy/q/wD6urErHBrq8e3KJFYsUG0ytbBw34y+GQqWv8+Bb5nXJ8X1z7d5MUjUu7tiqgXLEg8AfPxqspQRe6gggp6UvVPYSTiMkh0bbGchWyRbYjc24GRueNOut1lOpipmRmSFRHOgcySRuti5imYmJmyuosoAXJSBcYsdjOV6aPfp1UgT0ubMSFUB6hld1DMfBjx4GJFxe0nTemYvbiMSRSzAu0WxUB1rCMii7JW8dlV1IVlbkXuSNRS/SugrW09KamYfDidUjigG60VO7obN3GWXLFggHAa/z0p06kM9MlJWxdSiSEMA0VIcZO84kJskqSp7iWJPHnnS/wBEhkFcgEeMe092IJZXAYEXY5RliDdRYExDjg62Pdb8o/t0V8+V9PUS04hHSp4m3BLJIsVS5mYRsgGLp2L3E2Bt92uus9AmVokShnDpCollip5SszsMy1xldluFJvywY2F7D6BErfaf26ZdT9QwU2PuKmOHO+O44TK3kj7hcc6fK4wr+C6qQtNU01bUMECBWilDsWDqMmtniigm4DA8KbZXK708/taaKHp0qzwXkepNLKj3WXcVULN3ktdj9twFUeNb+Q/53/79+grJ+dpDHzxV+n6ioqTIaKWBqlw5tHK6R7h72kYrkADk+HnkC3jVjHQEqIRS0sdVRuiibKaN4oqiUIsLh3ZbqSoJBvb4jki/Gtjs/wBrf36TnmKYh2K5tgtzbJiCQo++wP7NBhI6HUwoVEMqiKTYmVFlnSpEkmRmp42jZVxSNSXtiSF7fkeq/oyiqqVipKkQYOBlTTTKzLMHAgxAKhkUIDkALtza2twp68PYJIHumYxbK6kkBgR5W4POnAz/ADtQYb13p0hhxl6dIjlMoWgG+8DBgphkZMr02PKIxyTGw4tZhU9Kklp4Y46GUVL8yzNTvH3KWjUM7KFWMxiNrDi5Nzrfy7D5sNG835R/bqjDesUpCw04o6x4lVUlAjmkmiKY5mKY3he5BC4rgVW3AIIV6b0Ja+ClFRMqiOKQJHHCBLsQSGMlnNxLJkAdsL4JP3Hbo5m/KPg/P7jr5+9MT1SozUtMZbo1mUXkQszIzROwYpduSoHOF+LX0Qp0zrdLNSpS1lRPBHFfF4okKyDK4bERM6sV+uWbngWbm0dV9SR6cxLTBCZFaScO7GbBZFVSjr2BgS2IYcjVt6H6ZpZ3Wo3kEURjZ6OCMtLdpJHSOql7hJJZCp8FrW7L3NL6+ghmkAQxi+apdnuCuWSFwCR9bm3GJFyFvoi0+jBGOqdJVUUSqh33HmRmp5GUNdjd0XtbxyTwPA+hdYd6I6ZBTdWSmdleVW3FZ4ikgcw9yrIjjINuMQGDqRGxvfW46iwaNGjRRo0aNAaNGjQGsx+lL8MP1Yf5utO1mP0p/hh+rj/NOkSsdvp30eItPFZlRUkSSR2AIjRHUNIbgkWyHI8Eg8WuGenNPXKkNRHIkjLMq8xsFKtGWZcshYxsSQw88DWmUz64S088E1TCsbo9RHHBTlsmydQZXxuSMOXLEeDbUHQsk9QFjPtI5mUkwKZDGIEyBUgZE3juX4szFjxfUhRySQPRA1e5AZO3GOR44pOUaMI6gygglSq2XvbwTqQ//kBouqSymRJ3OSTVKQojoT9YUyM5jZx2LdxxtkfM3jSf9HV0k3XDIHd6aRHljJWwBkpocVc2AMixBVPJ8efra08ayX6NqeVuqLUOYpFlSUmWNojZilxHIkJCLIFtft+fk8a1lXFyLi6+RcXFxcX+zVHWofqvQpJJ1qIJ1gfYanbKET3RpFkul2AVwR8wwN+RxqXLi+NxfzjcX/ltov8AeP2jRVZm9D5T1EnuBjOsgI2jmd14mG7IJPiLGEIQBVxDnn7WVX6AKRye2kUu+ahCpRcZK2KoXImTlYlEiheMszyLm9zOg6gqaegGUwfxlfgvkLQMBGPdGoxpPi3pwVOyb59igfdpWh9E7TgiZQnuhUNGsJXc7J1ZXYyFmLbq8km2394tZ7aLaCoUfoJo6Zaf3CWSKOPHYYJJtVDTNvJu9yyKcHAIvyfBsF6b0QUMbGpZnj2cWKHt2p5ZXCDPhWSTaA5Kqg5OrONe20wQ/pr0+aRHQyK4dlYBUKBSFsxuzMzFjzdmJ+8+dTFtGjVAo/cf3awyp9zU1wNO8gjMoljmBaFUBgjBaWTEAOsQAORJ5PnI33RPP9B/cdfN8qO2E80UckTThyI2i23KjIxMlO2MbFL3JUOL8nmxlQ26cY1+IfCx3iUqSszBkG1LYg7RQvlyPFvnzP8Ao2uhpZo5SSXqtyIw0zhTAkxRUYLYkSluQmeWKj7wY+seF6VJUdvc7gSWJlRFRBE5zgjj7TFfAFmBYFBe1zd56fraSZ5J6+QAwIGQRCCEz2BAAVVAllXFQosByLm/JC5dFdKjrVDIWl3IIXjZHkWfBleVEWWRBYSum9IV8jEDwNbRrJvTvTI5usyV+aCO8WyI8ljmYwMN1yAVMgVmCrcnubnjnWdQg0aNGijRo0aA0aNGgNZl9KZ+MP0C/wCY+tM1mP0q/hh+hX/Mk0iVjt+NP+jKjMySvGiPGw+LI0Ks/GC7i8I3lgzgr2WP1hqOY6XpY0YHJVduAkTBrSXJy7lZdtgvIJ4PI+zWmV06Quys3SFFNKBO1RHNWAYBNoZtgO1wCbK4azdxsLWMP6U9FpVI8k8piDkrT7IRVncAs4TNcQgICg3AyuvldQNRWO4jiqcpI6cYpTODGE7MWF+HjPCta3Jv9XUoOtGf2qVMJEFNEXESKMKp7iJZFiZVRnye5FyDgw4J1FWD6IifeANPGjDdyoURlCuibRlyF0bgDm/Nz9mtMqKOkdy8iwF8rEtiDdVsAbnkheP5OPu1QPorpqVJIkEU0deBIZN5WitGVbsiS5VlFk+Vxcm/Or/JV0l2zMIOWDFlALN8xcju+Y+fg6K4/gujHG3T8Enixtkbsbjxzyb/AGc/LQOmUXkJTeR814K+Pnx9uiOsoyCQYMbZFsRj5I5a1r3yFr34/k13BTUspvGsDkXuFANr9pyA4J7bc+LaKfmK/OTc/frza/Ob9uvTCv3j+RmA/oANhrzYH539d/8AdoDZ/Ob9ujY/Ob9uj2w/O/rv/u157cfnf13/AN2qAw/nN+0f6a82vzm/aP8ATXvth+d/Xf8A3aPbD87+vJ/u0BtfnN+0f6aNr85v2j/TQaYfnf15P92j2w/O/rv/ALtB3DHYnkng+f5D/frEPQtHM5DJPTrGpkknoeQ0gSJ42BjKnMOqgkE2NybG3G2xxBSTz9U+WY/I/InWAdPjoU6UZMpmq1PxbO8ZhWQuqFIyVSoA7SRfkM3IFhqIk+j1sI2pXoRB79lp4EUu6sqyK0m6pdLo5kp7WuGEbLwptpCVvcmqmqodmqpohIYadHhFkcZJKhF0OOQMhY8SJYHHnzqnSJYYpYZ+oxuKWBZoYUlkIBuoQKWACEXIABJHHgW1z1rokdLAn8YE8skqiqeCrV842Utt7TG72OJBcG582W2gfehKZ6brNPDZ4llmLmO5tIohnMbEjiUC5AbxcN/IPojXz19HTbnUqNEb4VM7mNZABIVkScmwW6jFm5AIHev1rC30LpSDRo0aijRo0aA0aNGgNZb9K5+On6Ef45NalrK/paPxk/Qj/FJpErINKiDKJxsvISyhWRiGQnLhUAIkLAGyn8m+kyNdGUiN8WVSR8wcjj3jbaxwYlQLgg860kT9BAamvknkVJY4uCkpNKZHSEmKL4p75Rt8rIxBCn8Ww1Dx1M9JOFJkgkS1lMr5IhO5gjIwBUi4NhbybAjXXX6ZS8Ll5qhKiFJ5DthXBLusi2F13QFNiR+MPlqc6bBFIj09PLUzUyU5lme0YeKPFJjDTxpdRM7uUYubHbcAHG+oLN6R63HVdXinVqpiaWRAJO2OHFVLQp2/EIyQlsj8iSchbR2QHyB9vgfZa/7ONZx9HEZimpolqoaqOWGSUBLL7cpkbBL5ZsJ+4uC3Za/aLX6fqcaGzZfVdvqnxGQG/eLfb8tGjjAfMD9g+Zvr0xA/Ic+ePPz502i6lG3gkDcEYJUgFj+KLj+/xzrxurIAt8rsFIGPJyJAt/SP7x9umBx7ZfyRo9uv5I12puAfu16DqhP26/YNHt1/JGlDry+gT9uv5I157ZfyRpXRoEvbL+SNe+3X8ka7cW5PH3+NIP1GIcGWMf8AfX919ApsixsLHE+P5D4+/WJdXnTqMgmjmeoeOlLrG6CGKnWIAuJJpHzYjIH5ljYk4txtqVCspZSCMW5H3Bgf2Eaxun6BVtQQUCGB45It/wBxHNtrToJSXMoJBlDCQEggeV/IuIIJuhxy06y0zxzTBUaSliQ5ZS37Y4wCfhjtZjwSR41x1mlkDRqXaYrSxPKFjYCnJUjCblrSBQAWbG4txpWKQTzvDQSGCGSBUkd2wEi0yZNO6oLpcKW21JJuftID6pr6Y7VPNZKRoC8VTSx7e9Lwu9NCFuSpTbKAcHnnyIiX+jDpKzVVFUKm01O0iSMsUgSc7bBSz5FBIA/Pi5e3NuN71gn0S11QtXFEsrmnErKyYDaZ3jdrhiwIk7cgtm4uTbgne9CDRo0aKNGjRoDRo0aA1lf0tfhk/Qj/ABS61TWVfS81pk/RD98uiVkV9dvSB4XPcXEiKEUFrq6TFjYAngqvPH1jpLVr+j/rHtZJ3t9dY1MrOIooQHcEzMbmxzFgoJ4PI860kR1JNWVKVEy1MiriZnWJmBkdIyqrZLYjAc82xANjxrwQU8dTTvU4ba06zLJSqye4IdTGoUxgRyJGeeOQqgkFtOfUUdFChpaZaiZVeNwyyRmORiQXlEivcExMYiccTirECxuVfpo+0pobUiztLLjUxykR1SBIiFVx9eVnlsABc7RFxqKsf0eRrN1T3qVJnDJMrCRFilXImRO1TZ0x+Ytzcfdq+1tQy4sJZlAzuFiuWIlisDyvba4HF2DXDD8bO/o19QxNUoZIYIHSKTfqNtIQ5awjya4KsQSWFhc21pi9epv+1U/9sn+urhDZuqBGu1ROVAU4mnZ/r44qzKhYnuFz9xueDpL+EwwUiqmWwAb+LmxIy7ipAKhrfL7tSEXW4GOK1MDEm1hKhJJ8cX867HV4T/8AMQ/2qf66zimnTq4PJj7hpeD2mIIO0gXDAWJ5+X26khpH+EofG/B/ap/r9uvRXRf9aH+1T/XWjS2jSJrIv+tF/ap/rr0Vcf8A1Yv7RP8AXQK6bdQHwZP5hP7BfXZq4/8Aqxf2if668apjPBkiN+CNxOb/ACtfQRDxTK7MtPSqu43lI0ugPBDFvrEHi4AuObedJpU1I7TWU3431Gjj8iMooADE42kueLlhxa2MskFP+KKbj74vl9+nSzKPEkf9Eif3WOp8hr09vhv87FxkL2a6BywJHIyZufu1g0nR2nJqadxUmRmV3ijFMwdnyxeNipZSrhi4BAHk2W4+gJJVxfvTlG/GU/in79Yb6arqeXY2o1o2a5q6hcika4yA7bysyQF0Fu0EksVBFiCQ59PVclTCwSjo2Wk2r1kqqxghuVA77LIVUM9wV8E2uRrzoM9DvS0opXmSqmaEVLS4Bwl2V0a4QMHAPFuHU/PHXfSuoU7t/Fnejqp5kiEcQaeIRs4ibbTDBgyd13Ba4/O1EeoJgn8Rp1Ap4JTZjHd5ZSqq0zE3twLBUIUqo8jwwWn6NKNY6qBVUVDNU5mpiE5iiCU0qsgdlEbMC6jIXvmfFlvu+sX9AmBauKnoaiVxFUsZlBLJUJs2WY82WzkgYgL2i9ziW2jUINGjRoo0aNGgNGjRoDWTfTE38YjH2xfuMutZ1kv0xf8AERfov/d0SslvrtKVpCqqLnIf93IhMj9gBbk2+Z1xqy+gSgrELPKGIZAkYHxVdDmuQdWVhZXGN2OBtrTKuR06XlVplhaIhbMrPuMWcMEEYyUWW4OJBuASuQOpSor1pKan2ZZp9xWnWKRsIVZJSqsKcHIXILA5DuQHkasfWov4Up2ejpSky1bGSOVVp5H3FCkhyypI2QxKE3FxwOLw0sDQmJupRyzWOMdINk7YL8F0t25Or2seStjwWUxp51SghlmUCSSvkhiijkTdWPJiHDMksrMzYswJUKQC5BPNglWemIKejEgbMzupWo9rINlYjLvxkIzKrgoW5NyFbhR3Bwa7dElWaREqZKoiB8oEhglx4EmREjScM4EvZkAQApYasUtDWtTx1kKLJWAK78manIyIzpVLGITFNtWxsMS2FjfUEA2FLtUczqYGcyU3UYlELorqWMiOC5Rd1kVvmAjeRwIKpYOiKaWH4ULxmVY2vLYq5q2awZzji2TXAWQE2DamOueoI2aFZ6VjJHNMZoZyYoi1RItym3Jkv1SovcKDfutfXMnqAihqo92OOcyMmJXeaqga0ZjSVgcBHjYEY3CD7NAz6XRIJY4kNJLgWlzMQEcTA2YTyug+GIwzLcFSxWwI50gOqq01RUGPuqI5EdIyqg7pA8qrcWtcKO5vBAOrD6MgUNXU7SwWSPmZZCt43VkleF2GPYNtrkXBuPJBDTpFNSylGUSo0eIbNtlcMWcdQmlsCPismKqytjGDcjgVMRvWenztdqlYxUoN2zTQhhEkaKFWD6qlccrXvYEFT5Mj6lpJZqqpV42aOomWZWDCRYhERG7szfVKrmjLxZsV5AW7Hq0UClhT1AIMDBpTE6pVvG12OUjEbjNaxUEAqOe/TzovT4KmQpTCrjkKsfb2SSOVRAivd5DjGWkzN3YgAC1mx0HVL0BHnEhaangXF6OTsqHaLvVSIwdxGbDsIUkN94B15UetoqlZfcwS4y1CzK0U4d6fbhSMGJpAQzkrzewt48aTKPFUIYKyMywyslPBuLO0CG6YB5CIQBEGbyVutjZjqb650Wmjm2pWmlq6sKpaSNVRsiu5UU5JWOPtD2yyKkqRYcaKrXX0mkqNmZVGLKqQBlaOnEhtHESpwQgccni/HHGo+m6IrxySAwxiMhfiER5kqSyxkXyYADt4yy48auH0etRpOZ4pZI0VZMoHTdYxrGHWUPGhwa4Ja1vmAMR3Ida6VFXQLVdNpi7CeU1Cotphni2UkZZ2ZbhrYsAMgMSb6aiMnnFLBSgTGqCqainjEIiWFjIwukr2nPxAHAxUPgOLHTjq3R1MzZTtUYLGs6UkKPi5jNiWWyv8UNclMrdvnHSaHCSJ+pxSEBcYYRDGhCr3AERujABnFkkW1uB9zil2W/jcFDKJ5JnenisdksrXIeTMK9mQyCNVBG0w8YEFNav0ysNOshljkM5iaKYGSJFjZXMrFGFyVIFyT4HFjwX0cQpHjo5XjhmWcvT9RS4XAxNhIdwhHGWMILcKL28Amc6hJURQR1HtSzxqGfp+bbFMrmSMvEiDGVWRR2XfDK5U3Oq/1rrdLP7bcjkkKPKslMC0O1uyAqI5HXuRfCxjEG4JC8jSBz9HPUEPVaJFgVHTdimlSTPflxkcyOwWxUlCVS9ub/ijX0RrEvoyrr1aKUhjkimaEiVgZDCYztJSqrYhk2rSEKbgKcjY623UUaNGjQGjRo0Bo0aNAayb6Yl+Oh+yH/zl1rOso+l4/GH6Af4pNErItT3pGSNZlZsA4a6OSA64o73hBcXfNYge1u0t9pDQDHVt9CzRrFWbsixJJFsu7bNkEiSHc+Ly5uuARTyZLkWHGkiBrqfepoqiJRCJG23o13EDSMxkWaCMkgxlMBe4ttfPXk0ckcUcsrbizMIRAJg7Sqq3U3Rj9RiLBh2sVuPlpylqh6COOnWeVqWNWDsUJIeZcGEBUBQuLA/XxC+edWRq6nopxHTI1bURNPFspGYcafFS247R2mCOjYG5BDfPUVF0nTJ6aebp8VLHUyyR7kqiVZbqMzGDkgWKdFbgryc7jyDqAgAMMzSTZyyqsRp3V2ldhJFtsi5ckAOLkXSwABy4mpaOSrlXKoMFbFHtRU75b8q4zTR5yo4wlZGZGFhY4ggZgaR9NdaejWzUuQrOxHB2p1udp9tzyp7rrcqMufBJBEfS0VSZZhEshlijdpge5lBUq4cte7sCVse4k8c8jqu6S8Cj3aNFJLHnErAu1gfrmz2GXK2a9sr24vpx79oTUUM4wha6FxHEalAjb0StLFxIxYIGuSO9uRbjkdejal2pISamQok9Ufi5RRghdkM/ZKBivgL2386YH3pLpcRqJN9IZUFG00Ucv1XV8sXkkBxgZVXIk8jm326T6JTxp0ypqkELVObRC0pBp4nQjIKxO5kyEKpBJW/Py0h1kAIKijqJnpjIFwbNJKZliCpHK1zcFWdVxJXhh5026T0uSZHvdY1V1jymigG8VDRgpK4LKzAdwB5tyPIK46LVhXSKTNhg0EPccaZqgmNpNoK2Yu5JQWuR8+Le1VHUUckfxAkhDbe1KrtiWAuyreyyA3Cv5BPHGvaaRoJYpHZs4sg0CApKmGaMsjFABlc/EBZhe4IKjU5TdVooFpZ4jk9OWdYGf495N1TCWRMEjyIlyZme0jAWsBoiMpq8RRy1lCyUqKghnpnlE5k3WxWSIlQCCC3AAw22+R16lUtPHSCpiEwUyTGN2WXKKSMJGUZiVQMcnx5F41NgRyjEZN1Z/bOtRM7zIZI7wyG+8skDGzK6k8It1cIgsctSnTIElNLN7V6NYakGar3VYtuWeN3EgDEFypViCtmIDaaHnRuieyWOrkjaOVYmmjVpWkeMRRbjh02kAMoZIyecAzG6nkQfUHYU8E9LNIlO5I2RUOzwTqZJHAHDcLY58fWv+MNXGL2s9DV4PuSRwvBLXSjc5CbzNF35pE1nCqo5Z/DAEmr1Ucc1XSBIZJGmghJCSGAXZTHwgVzEQqqCciMVvxe+pFNKxalNt6rfAnKxJkX3S0IUxyqrDKQLuXAUgMWKkqdPBTtSifp81JLUOw3nXFZNo4OBUQhQTfAoGyuAysOSANS0UlH00oGZamWNZYmWk+IVRHQpUzIxxilW3IUqSfJ8nTKRKyZ/f08ognSDCVMzHUSmNHkLtFt4szxFXxubf0C1EZS9anSjlkNYVVsFijSpeAxssqC6QoVXEoSQQCAI+bEi7JpJWleRg0zqrSSbqGQhcMWkkVj4UMCp+RCkeANSPpDqlPBYyUzmSWyU9Ug3GiBujOkbXDMrWIxUtfIfZrqj6rt+4pSDTSS5I9eWqI5m2naVTNE7GzS4hOMT8Tm440RJ/RvRleq0jTIyMxYxiS8bn4cpZxGUuYz3AHtAI8nxr6H1hfoDrcNRW0Tzb0teTtncJxhSKCYbkRAt39uSk+STrdNKsGjRo1FGjRo0Bo0aNAayb6XD8Y/oB/ik1rOsk+l38Of0C/4pNIlZITp1R1KLZZEpmWWRIy0yl3hBbmWMAjgC978G4+zTS2pbplKktPUJOkhp0XeeWNSzxOnagU3xs6vIDlxx8rA60kPfUckdNJGKVIY5aWZgJBcTTiEiP48aKo7mvwbF1Vj8+ePVHVVkp4oJUo49q5Q06R5DcLSbQVJGwh5N2ve4Fx3EaZ+oOpQSvJUbyyySbP11kjkQJHg5nUKIsyVQdrEWW4vkde0fVKjFaajcqWlfBYgEcXDDFZWIODBnNibiy8ggDUU8h9TRmg2oUJrIrGSoMZeQIUKGSGaIho1jRVXKT5OAb2B0waJZIpHrJTOZaN3p5HqJGMTxyhWiIL8sVF8WFjZQL86k/T/TpnfINKIWLpHDUkqah1iY/FHahgRmZmJIHheWa2mdJ0UU8lQ9XC21TAIATiJpDYxqGF1bJFZjb8oWF7DQLdap4h7X2RhmkmVo5IIcJAXRQkbmJLYyMpZmIAXL+bfS/XPTsVJTUpSOWerqt1GiLIyxPEdtlVAndhKDz54PcPOmfQPScssEVTGzoxe28rLCtKUlxLFnYNMxQGyxkG7WNydLj01LNHennFXUxS5OBM8c8JGQeNImaznIBzKGucT586dhxU+kpYKSaOUKqe4Tdl25MpGjuNhFNi8AOT7y2BKng6i+q1sRllcSXwp2wmq1fcKyBBClJETfsxIWQkW3Gc2sNNenCR5FikhqKtUBAptyYYGxCni5jVSefFgT4udKUXW5NuNchHFTSM6PHbeiEpYEI7t8QAm32gG/y0TSVat5pI6Zmk3HFuS7uRe/eBkQzF2sByLXBOrRVdMoaZN92pihpplgilSWRpZLI4MuSqUKFtsWFwB5DE6rNFS5qsMkFpmivTl2WBHAUKo+Lir92Th7nImxBAA1NTTy0rU8lakBqIRkkUrjN4TC8YRymS5MT2ki9xcnxoGnV6iFYqemmE6sqZJtFpltKsDxvGJWTcYhRGFBIXZt3HkOq2rklkWlgFWKOFFjeKdjDltRqzRWVLiUsAQguzMw4AtZWj6/BQE0jFpdtfh1kWMps6kkYuQ8cKnHiGRTeMnLnSnqXq9JVRRytHUfHkkZGBLl2iRIzNt+FmZlRcbmMKWP1uAUwrqSJpIqWSgSmaaZadJhVM2291XdeFXYMyiVScm8riW8g91tWtJURVNNEiGIsGO9xVotoNxIjdoEfGSxDMeMvkDppQ3ajRZ70yU8hqKat2ZWuXkXKPtjIdc8TckWNuD8j1GkTzPUB42aeYNaKRACjRAlzGVziu3FmNwQbr4OiH/q2sARL0/sZY02t5ZZlM6k3aFgwDE2YPm5YMAOe4aKr1FTLSxVMZRupmS0k5O3IjtEVDhGyEyYLYmwBdgRYm2omHqkiIFgSEPaQGVIlmmMY5ZZS6kMQBkHHNl/F+cj6Uo5pTKsRMtNIHiuIliaqOIATt+KEBkzbuIAjPzsNAjJTSVCtJVSyB0pEqKVoxFGipugOSFQcpkHspDDE+eNLequlin2ZNpj7tCxjLuzRyqRHYTi5fM9+35BtzqN6b02Nmn9zubVGoyAHeXMqoI1ViCpYbrX/FsCeBYuPTfQKhdmopCRKTeMxx7qxG5R2qXxKRduVhi9wRb5aKt/oX0stLW9NnkmLSVSyssOzjtYRdwkbM2YFsbEAeeL63HWJ+genVTVlHU1Bll75CGVkaOLeSRpElFg8c5kFypGIvYfIDbNQGjRo0UaNGjQGjRo0BrJPpcPx2/QL/ik1rWsi+lw/Hb9Av8Aik0iVk5OnUDTinqDEW2ioSoVT+KzXVnT8nJbZ24yt+MdNGGuJJCoPNgwxbm2S3DFW+1bqDbx2j7NaZWOOrekpYpkjpmUCRkaVRJI/uMGE+2R8NE22iU5C7K1h501m9PSwCMKH37KxhDETjNBiFSMlshZn8A43Py0mkEdO0aVsFRJIgGFOJI1ieNiZQJWUs4Ocjkpa4Di9r20VC1U0a1eEoh3G2WQhlp0BItuqQy4YomUlj4IPnUacV0xlMDSTnqeUWeyWmZ4GdCzREi57SMu087Z4UXvK0Ykpuno9LJUyGphcSbcc5jTvTFonVQqyJgVa35X9Gn/AKP67jBtM6JtQvtomGe4xlKzwXUoJMZBGciP6NRHpinr0qfZ0k7LKw+IIyHWK7NkJSykIQw5Ckg3BufOnSEep9MeGhkedI2NTODBL2TPcBJGmDgsBG6riVvcnk3tbXnqiZCYVjpoKVGQS508gkaUM31yVICYsHtHewK2v2g6gxRrGSjIUZWxbEqxAFr4kXDN8wbkHjU3UdPqKyR5VVSwsvty+3JGscaAYxTEEpiQe0k917c6BNDGtUxohLMkcJkG4LMxjju7ypkLoGuxW5B4Ay8aXh6ZIdmoqniaCubB29yge5YpnIo+cbBZCAeLKCVuV1Ex1UXtJb57m5EVYAlGjGV1kPhSGIYfM3A1K1PRZ9q7oalViSJHSRcKN3ku0DjgNILqCPkX5+Vgc+q+rx3kpJKUqkMwAyqNwokahbRnAlDImBYhmBt4ub6X6y0sNFSGriXfU4RvJEJWeLCYjOU8AMJQEU5W2b+QdRPRKFXkUhqdREGaaCRXe5jyBxj535GBLWQ4ghb2+cn0P1SRO0PUM62mlZY5FkUqybRYJIsY5RgOGUc/K9hy9HsQdRmQUYjkkBjW9NS1PekwkbaQrLGq7oKyEbduALci41HSrUOcHiQyU6RwCJw0TIGnxQwKGUq25wWDfP7Dx2vUEJZaZbSR9QjeiVspHlQvZYI2IG0qsqNibE5W8qSX3U+hVCrLNURTmacJGsIRSsQeRleMySFtm0YKo+PaJvJ50Up6ura5Y5lkZTSVM9zioO3JEynbfm8Tll8MbEDggaZzGOlgjaSihlzhkVJ5DYysZSwmVA+W2sZUKStrgC/1bxnVOpAtKsaGGJgEkj3Wn3Nl3wd5HvkVFgMe2yC3Gn7mINGnUXnvTosfs448JAEyMbNM5CgYSA8EnkfZoEJqGeiEdSu4jRrluFcSu4jhAY5FF8gHBtlx5xuNLeoupzCRPdzrIRTnA0syJxKueMqpyDkQWuoyA+fGuazq9U0yVnfHJIW2pMMXdGuFzYi03YCuXPEf8h1Pem5EFKQkEUWxDiHKiR/cSiSNsogdydZI5olX6wUsosbHRDGo6q9NRBZ6mmqzOgkWOXbqWpnLjFxuZZ5RZXvbHxf7WsrTQ0LrMJ4v40DTqXlhXJTHJIiwqQFjt3B7EA8AA3Ou+g9YrosKGNEcvHZIZV3cEZWY4Yt8PySbjO+IIHA1CSzyMgjlmmsptjK0jiLjEtgSbEc3UC/Grg0H0Jsx9ZgSmgqoN1ZJZDUFrzXVipjBAJjGRszctwTzfW6awb6MVkqOrQVSxMKZYXhiaysEWNFURsyfjXJN2tcsba3nUqwaNGjUUaNGjQGjRo0BrIPpdP8AGT+gX98mtf1jH0wVIWssxtlTqVvxlZpLgX8kXHj7dErLiNOulQRvPAkuRR5lQovBbO4Fn/F7sRyPmPFtNr6luiKVWWoiGU9Pi8aixMfJLVLKxsyIAFIseZR9x1pHFftU8sywTNK0czssEe9anKtju72Kq7jgEBCp45Nhp0/VyJpIZYKYmRhFKtJAFkqNwHNUlJIUqzL9UWZogPF8uqj1GtbKjCWSmaaMw1AiRWjxG6ysAvfKuTYlfrWQ+bC3vpDp0LV5jWqkgUK6wsIys09w6LjG6FSpUNcG3yHDcCYEqqnoqeeWmlinqgkjRMSRAyYMCCtxYsSShtYYqTyWGnvQPXVTspSvtiJAgMmRgWGNU2rPII3dciwG4CGBPBFzqNir090rqYZ5N1YxNPuhOFjiE0kJ5yUgtkWPJJI4DaZ1PS5YKdWJKxTgBHa6+5ACyBsBeyg28m9xew8aCR9KdD95PIzJIuMRkRIEVlmeJo1dI7lFC8hsFtw1rixJkfWVZJTVsxZGmp5duaSKdboWZtwIZUHxAjALdb5LHgb4XDboPR5qqppxTsZ6amdVDqPZ4ZMDIL/XaQgbjsuRZbgW8BXqFBMstZFCsUsdINpmdFMBijylVBEFyaoDM7FlN7Bzxzcpn1E1Ec60MciS4yRyUu1GkEcu40cwFywV4b3xyyuyqb+dIfw5/F52mK7hrw5hWNYvMTpNjIn4HIWVuDew8349fqUsjwRSCOuNFIZRIswAkQiNtoT9tlUi4HkEkW41IQephJ1JayrhhRyg2sZBHFCCGaKVyARI4yHkqPtFwBojrojWiFYpXOpb+D6e7qjwqijOeZgqiUhAqFlsbWF7twzq+uxrt1FFSRIsNRjDUlXSSfbbNVYIQCSCFLElmHB5J16OvK0Mi1QmqJYnE9FUBNhyCzM7szKSY72exU8gi5tww67SVHbUVyyFp4iY2vCrPaxXNQe2OxPIF+B440V716MwTK8KsmIur47d5oyHkwja+y0bOibf4mA1YugSIk1PUy1kEYCs8M21Kj1uAMTGpnJMiruCzBuCFJAtqM671pJGpwg90ERFKzK8jSsGc3jk4cbhkCstr5Rr9YeUeu+rJJgYFM0aMoSSByHu8diSoK5IQV5sEI/bqoKTpVJJU0tPFKRGURJJo2JeaZxkGi3RiFyxQL2kHK/gHSM7CBwTNDVuHbaEbrUSNk9sansKyhxxYOWBY24PEjRo8GHVHWOVxNGViVEt3x5tLMig7WaWdCMTk98QOA2NTFPKEp5qakSeFd5TTiNYWjCGzzEWTJrkNGQLhRYFtTA6HUo2L9PkjanjaQU/FTNV7ThyQYoW7SiyogI4bu4JBIDJaCkhZ0lqpt1c1V6ZbhWikONzwULlQbd2Pab/AGPPRfSpGnnliqaaLZjcJPIVkDOWGLoA2SnFS2drrcXByILKGphkqiwTflkaWyCSNIS2NzMXPdiFLPiUW7ePsBU36e9a3UQRUyw1UvbuwImcqrEodnd3QNKSJH7gVuQSGYC8D0npq1c877gWOEpPIHV3ZlaVFMYVRIbDIqWbLtxJFibRcjmOFo8lKTYguwxWUxEMpXOzY/EVjwL3+YB1aehS1Hu6aCkzCRgx7lG2+CrsxeSR2+GWZjfvUBBYhbhb1Fu9ES4+oZogkTZQmbcEZikjDlWVXUgMjYvGrIfGA8XI1sOqd6J9LTQO09SQZTFHTqA5kskJY5s7C5Z2YsR8uBzq46y0NGjRoDRo0aA0aNGg8Oqz63/4V/5r/uGjRoMC+emfWPqx/pR+5tGjXTj2xWiU3/NulfqsX7qnXnrD/wD0EX6Mfun0aNYarOKf6qfzV/wLqw1P/JqL9en/AMMmjRrf2ylfov8AwlZ+jh/fNq7UH/D9V/Wpv8rRo1z5eG4pnqb/AJPH+up/ibVP/wDi/wD3f/zOvNGpxWrJ65/5lN+iX/JbSXXf+XdP/mf+WjRrfiMeUN0r8PF+kX/Hq6egvr1v8yb950aNXl1Unf6hPSn4Cp/Uqf8AcunPRP8Aiof5j/8Ah5NeaNZvTUS/pv8A5hT/AKun/hptRvS/qL/IP3aNGk6RpkX4Ok/Vl/y49WbpH4L+nRo1Gj0a90aNAaNGjQGjRo0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94008" y="2018620"/>
            <a:ext cx="2143125" cy="2143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803201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30447">
        <p14:reveal/>
      </p:transition>
    </mc:Choice>
    <mc:Fallback>
      <p:transition spd="slow" advTm="30447">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Grading</a:t>
            </a:r>
            <a:endParaRPr lang="en-US" sz="4000" dirty="0"/>
          </a:p>
        </p:txBody>
      </p:sp>
      <p:sp>
        <p:nvSpPr>
          <p:cNvPr id="3" name="Content Placeholder 2"/>
          <p:cNvSpPr>
            <a:spLocks noGrp="1"/>
          </p:cNvSpPr>
          <p:nvPr>
            <p:ph sz="quarter" idx="1"/>
          </p:nvPr>
        </p:nvSpPr>
        <p:spPr/>
        <p:txBody>
          <a:bodyPr/>
          <a:lstStyle/>
          <a:p>
            <a:r>
              <a:rPr lang="en-US" sz="2800" dirty="0" smtClean="0"/>
              <a:t>I Will update SIS weekly</a:t>
            </a:r>
          </a:p>
          <a:p>
            <a:r>
              <a:rPr lang="en-US" sz="2800" dirty="0" smtClean="0"/>
              <a:t>Not all work will be graded, we do a lot of practice in second grade</a:t>
            </a:r>
          </a:p>
          <a:p>
            <a:endParaRPr lang="en-US" sz="2800" dirty="0" smtClean="0"/>
          </a:p>
          <a:p>
            <a:r>
              <a:rPr lang="en-US" sz="2800" dirty="0" smtClean="0"/>
              <a:t>Word Study, instead of “Spelling Tests”</a:t>
            </a:r>
          </a:p>
          <a:p>
            <a:pPr lvl="1"/>
            <a:r>
              <a:rPr lang="en-US" sz="2800" dirty="0" smtClean="0"/>
              <a:t>We will be practicing word patterns to help students become life-long spellers!</a:t>
            </a:r>
          </a:p>
          <a:p>
            <a:pPr lvl="1"/>
            <a:endParaRPr lang="en-US" dirty="0" smtClean="0"/>
          </a:p>
          <a:p>
            <a:pPr lvl="1">
              <a:buNone/>
            </a:pPr>
            <a:endParaRPr lang="en-US" dirty="0" smtClean="0"/>
          </a:p>
          <a:p>
            <a:pPr lvl="1"/>
            <a:endParaRPr lang="en-US" dirty="0" smtClean="0"/>
          </a:p>
          <a:p>
            <a:pPr lvl="1">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95714" y="97972"/>
            <a:ext cx="2294493" cy="2155374"/>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advTm="11159">
        <p14:reveal/>
      </p:transition>
    </mc:Choice>
    <mc:Fallback>
      <p:transition spd="slow" advTm="11159">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Oriel.thmx</Template>
  <TotalTime>1531</TotalTime>
  <Words>692</Words>
  <Application>Microsoft Macintosh PowerPoint</Application>
  <PresentationFormat>On-screen Show (4:3)</PresentationFormat>
  <Paragraphs>85</Paragraphs>
  <Slides>14</Slides>
  <Notes>0</Notes>
  <HiddenSlides>0</HiddenSlides>
  <MMClips>0</MMClips>
  <ScaleCrop>false</ScaleCrop>
  <HeadingPairs>
    <vt:vector size="4" baseType="variant">
      <vt:variant>
        <vt:lpstr>Design Template</vt:lpstr>
      </vt:variant>
      <vt:variant>
        <vt:i4>1</vt:i4>
      </vt:variant>
      <vt:variant>
        <vt:lpstr>Slide Titles</vt:lpstr>
      </vt:variant>
      <vt:variant>
        <vt:i4>14</vt:i4>
      </vt:variant>
    </vt:vector>
  </HeadingPairs>
  <TitlesOfParts>
    <vt:vector size="15" baseType="lpstr">
      <vt:lpstr>Oriel</vt:lpstr>
      <vt:lpstr>Mrs. Cashin 2nd Grade </vt:lpstr>
      <vt:lpstr>Our Class Blog </vt:lpstr>
      <vt:lpstr>Slide 3</vt:lpstr>
      <vt:lpstr>Contact Information</vt:lpstr>
      <vt:lpstr>Classroom Management/Discipline</vt:lpstr>
      <vt:lpstr>Homework </vt:lpstr>
      <vt:lpstr>This is what the homework sheet looks like…</vt:lpstr>
      <vt:lpstr>Poetry/Letters Home Notebook</vt:lpstr>
      <vt:lpstr>Grading</vt:lpstr>
      <vt:lpstr>   Parent Email- Please write an updated email address for me.  Student spotlight: Sign up for your child’s week  Volunteers: We love to have you volunteer in our classroom, please sign up for what you can! </vt:lpstr>
      <vt:lpstr>First day of school information</vt:lpstr>
      <vt:lpstr>Things to return on Monday! </vt:lpstr>
      <vt:lpstr>Slide 13</vt:lpstr>
      <vt:lpstr>We will have a fantastic school year!   See you on Monday!! </vt:lpstr>
    </vt:vector>
  </TitlesOfParts>
  <Company>Quest Academy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Mrs. Cashin 2nd Grade </dc:title>
  <dc:creator>Ashlie Cashin</dc:creator>
  <cp:lastModifiedBy>Ashlie Cashin</cp:lastModifiedBy>
  <cp:revision>14</cp:revision>
  <dcterms:created xsi:type="dcterms:W3CDTF">2013-08-15T20:43:43Z</dcterms:created>
  <dcterms:modified xsi:type="dcterms:W3CDTF">2013-08-15T20:52:18Z</dcterms:modified>
</cp:coreProperties>
</file>