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632"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E45F8-2921-43F9-A1BB-FBA7C4B32C9D}" type="datetimeFigureOut">
              <a:rPr lang="en-US" smtClean="0"/>
              <a:pPr/>
              <a:t>9/21/15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E45F8-2921-43F9-A1BB-FBA7C4B32C9D}" type="datetimeFigureOut">
              <a:rPr lang="en-US" smtClean="0"/>
              <a:pPr/>
              <a:t>9/21/15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E45F8-2921-43F9-A1BB-FBA7C4B32C9D}" type="datetimeFigureOut">
              <a:rPr lang="en-US" smtClean="0"/>
              <a:pPr/>
              <a:t>9/21/15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B5E45F8-2921-43F9-A1BB-FBA7C4B32C9D}" type="datetimeFigureOut">
              <a:rPr lang="en-US" smtClean="0"/>
              <a:pPr/>
              <a:t>9/21/15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D164765-45F3-4B6D-9CFE-6DD973398C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lower-line-border.png"/>
          <p:cNvPicPr>
            <a:picLocks noChangeAspect="1"/>
          </p:cNvPicPr>
          <p:nvPr/>
        </p:nvPicPr>
        <p:blipFill>
          <a:blip r:embed="rId2" cstate="print"/>
          <a:stretch>
            <a:fillRect/>
          </a:stretch>
        </p:blipFill>
        <p:spPr>
          <a:xfrm>
            <a:off x="152400" y="304800"/>
            <a:ext cx="6564923" cy="8610600"/>
          </a:xfrm>
          <a:prstGeom prst="rect">
            <a:avLst/>
          </a:prstGeom>
        </p:spPr>
      </p:pic>
      <p:sp>
        <p:nvSpPr>
          <p:cNvPr id="7" name="TextBox 6"/>
          <p:cNvSpPr txBox="1"/>
          <p:nvPr/>
        </p:nvSpPr>
        <p:spPr>
          <a:xfrm>
            <a:off x="304800" y="609600"/>
            <a:ext cx="6248400" cy="2062103"/>
          </a:xfrm>
          <a:prstGeom prst="rect">
            <a:avLst/>
          </a:prstGeom>
          <a:noFill/>
        </p:spPr>
        <p:txBody>
          <a:bodyPr wrap="square" rtlCol="0">
            <a:spAutoFit/>
          </a:bodyPr>
          <a:lstStyle/>
          <a:p>
            <a:r>
              <a:rPr lang="en-US" sz="3200" dirty="0" smtClean="0">
                <a:latin typeface="Broadway" pitchFamily="82" charset="0"/>
              </a:rPr>
              <a:t>    The</a:t>
            </a:r>
          </a:p>
          <a:p>
            <a:pPr algn="ctr"/>
            <a:r>
              <a:rPr lang="en-US" sz="3200" dirty="0" smtClean="0">
                <a:latin typeface="Curlz MT" pitchFamily="82" charset="0"/>
              </a:rPr>
              <a:t> </a:t>
            </a:r>
            <a:r>
              <a:rPr lang="en-US" sz="3200" dirty="0" smtClean="0">
                <a:latin typeface="Goudy Stout" pitchFamily="18" charset="0"/>
              </a:rPr>
              <a:t>TOWER of BOOKS </a:t>
            </a:r>
          </a:p>
          <a:p>
            <a:pPr algn="r"/>
            <a:r>
              <a:rPr lang="en-US" sz="3200" dirty="0" smtClean="0">
                <a:latin typeface="Broadway" pitchFamily="82" charset="0"/>
              </a:rPr>
              <a:t>Challenge</a:t>
            </a:r>
            <a:endParaRPr lang="en-US" sz="3200" dirty="0">
              <a:latin typeface="Broadway" pitchFamily="82" charset="0"/>
            </a:endParaRPr>
          </a:p>
        </p:txBody>
      </p:sp>
      <p:sp>
        <p:nvSpPr>
          <p:cNvPr id="4" name="TextBox 3"/>
          <p:cNvSpPr txBox="1"/>
          <p:nvPr/>
        </p:nvSpPr>
        <p:spPr>
          <a:xfrm>
            <a:off x="228600" y="2438400"/>
            <a:ext cx="6324600" cy="7325083"/>
          </a:xfrm>
          <a:prstGeom prst="rect">
            <a:avLst/>
          </a:prstGeom>
          <a:noFill/>
        </p:spPr>
        <p:txBody>
          <a:bodyPr wrap="square" rtlCol="0">
            <a:spAutoFit/>
          </a:bodyPr>
          <a:lstStyle/>
          <a:p>
            <a:r>
              <a:rPr lang="en-US" sz="1600" dirty="0" smtClean="0"/>
              <a:t>Dear </a:t>
            </a:r>
            <a:r>
              <a:rPr lang="en-US" sz="1600" dirty="0" smtClean="0"/>
              <a:t>Parents of Kindergarteners </a:t>
            </a:r>
            <a:r>
              <a:rPr lang="en-US" sz="1600" dirty="0" smtClean="0"/>
              <a:t>&amp; 1</a:t>
            </a:r>
            <a:r>
              <a:rPr lang="en-US" sz="1600" baseline="30000" dirty="0" smtClean="0"/>
              <a:t>st</a:t>
            </a:r>
            <a:r>
              <a:rPr lang="en-US" sz="1600" dirty="0" smtClean="0"/>
              <a:t> </a:t>
            </a:r>
            <a:r>
              <a:rPr lang="en-US" sz="1600" dirty="0" smtClean="0"/>
              <a:t>Graders,</a:t>
            </a:r>
            <a:endParaRPr lang="en-US" sz="1600" dirty="0" smtClean="0"/>
          </a:p>
          <a:p>
            <a:endParaRPr lang="en-US" sz="1600" dirty="0" smtClean="0"/>
          </a:p>
          <a:p>
            <a:r>
              <a:rPr lang="en-US" sz="1600" dirty="0" smtClean="0"/>
              <a:t>     Welcome to the Tower of Books Challenge, an independent reading challenge for your students.  Here’s how it works:</a:t>
            </a:r>
          </a:p>
          <a:p>
            <a:r>
              <a:rPr lang="en-US" sz="1600" dirty="0" smtClean="0"/>
              <a:t>     The goal for your students is to read all of the books from </a:t>
            </a:r>
            <a:r>
              <a:rPr lang="en-US" sz="1600" smtClean="0"/>
              <a:t>the </a:t>
            </a:r>
            <a:r>
              <a:rPr lang="en-US" sz="1600" smtClean="0"/>
              <a:t>category </a:t>
            </a:r>
            <a:r>
              <a:rPr lang="en-US" sz="1600" dirty="0" smtClean="0"/>
              <a:t>on a specific list, </a:t>
            </a:r>
            <a:r>
              <a:rPr lang="en-US" sz="1600" dirty="0" smtClean="0"/>
              <a:t>with the option of “stacking up” to other lists that will be available.  Each student will check off one of the boxes each time a book is read.  After checking off 5 boxes, it’s time for him/her to add on to… The Tower of Books, which will be displayed outside the library for all to see.  When a student is ready to add to the Tower, he/she must complete the following steps: </a:t>
            </a:r>
          </a:p>
          <a:p>
            <a:r>
              <a:rPr lang="en-US" sz="1600" dirty="0" smtClean="0"/>
              <a:t>	1. Bring in his/her list, </a:t>
            </a:r>
            <a:r>
              <a:rPr lang="en-US" sz="1600" b="1" i="1" dirty="0" smtClean="0"/>
              <a:t>signed by a parent</a:t>
            </a:r>
            <a:r>
              <a:rPr lang="en-US" sz="1600" dirty="0" smtClean="0"/>
              <a:t>, to the library</a:t>
            </a:r>
          </a:p>
          <a:p>
            <a:r>
              <a:rPr lang="en-US" sz="1600" dirty="0" smtClean="0"/>
              <a:t>	2. Get a book template </a:t>
            </a:r>
          </a:p>
          <a:p>
            <a:r>
              <a:rPr lang="en-US" sz="1600" dirty="0" smtClean="0"/>
              <a:t>	3. Fill in the information for one of the books read</a:t>
            </a:r>
          </a:p>
          <a:p>
            <a:r>
              <a:rPr lang="en-US" sz="1600" dirty="0" smtClean="0"/>
              <a:t>	4. Fold the template &amp; glue it into its 3-D shape</a:t>
            </a:r>
          </a:p>
          <a:p>
            <a:r>
              <a:rPr lang="en-US" sz="1600" dirty="0" smtClean="0"/>
              <a:t>	5. Receive a prize (Prizes will only be given when the book  	has been filled out, folded, &amp; brought back to the library.)</a:t>
            </a:r>
          </a:p>
          <a:p>
            <a:r>
              <a:rPr lang="en-US" sz="1600" dirty="0" smtClean="0"/>
              <a:t>     Each class will be competing against the other classes in their grade to see which class will be the “master stackers”.  At the end of the year, the classes with the highest stacks will be awarded certificates &amp; a small prize.</a:t>
            </a:r>
          </a:p>
          <a:p>
            <a:r>
              <a:rPr lang="en-US" sz="1600" dirty="0" smtClean="0"/>
              <a:t>     Your students will hopefully get a “taste” of some different genres of books they may not have read before, all while having fun keeping track of their reading &amp; watching the stacks grow.</a:t>
            </a:r>
          </a:p>
          <a:p>
            <a:pPr algn="ctr"/>
            <a:r>
              <a:rPr lang="en-US" sz="1600" dirty="0" smtClean="0"/>
              <a:t>	Thank you for your support with this!</a:t>
            </a:r>
          </a:p>
          <a:p>
            <a:r>
              <a:rPr lang="en-US" sz="1600" dirty="0" smtClean="0"/>
              <a:t>				</a:t>
            </a:r>
            <a:r>
              <a:rPr lang="en-US" sz="1600" dirty="0" smtClean="0"/>
              <a:t>~Mrs. Anderson, Q1 Librarian</a:t>
            </a:r>
            <a:endParaRPr lang="en-US" sz="1600" dirty="0" smtClean="0"/>
          </a:p>
          <a:p>
            <a:endParaRPr lang="en-US" dirty="0" smtClean="0"/>
          </a:p>
          <a:p>
            <a:endParaRPr lang="en-US" dirty="0" smtClean="0"/>
          </a:p>
          <a:p>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144</Words>
  <Application>Microsoft Macintosh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Becca Ingersoll</cp:lastModifiedBy>
  <cp:revision>38</cp:revision>
  <dcterms:created xsi:type="dcterms:W3CDTF">2015-09-10T21:09:53Z</dcterms:created>
  <dcterms:modified xsi:type="dcterms:W3CDTF">2015-09-21T16:13:41Z</dcterms:modified>
</cp:coreProperties>
</file>