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8"/>
  </p:notesMasterIdLst>
  <p:handoutMasterIdLst>
    <p:handoutMasterId r:id="rId19"/>
  </p:handoutMasterIdLst>
  <p:sldIdLst>
    <p:sldId id="256" r:id="rId3"/>
    <p:sldId id="288" r:id="rId4"/>
    <p:sldId id="289" r:id="rId5"/>
    <p:sldId id="291" r:id="rId6"/>
    <p:sldId id="290" r:id="rId7"/>
    <p:sldId id="257" r:id="rId8"/>
    <p:sldId id="266" r:id="rId9"/>
    <p:sldId id="267" r:id="rId10"/>
    <p:sldId id="293" r:id="rId11"/>
    <p:sldId id="268" r:id="rId12"/>
    <p:sldId id="269" r:id="rId13"/>
    <p:sldId id="270" r:id="rId14"/>
    <p:sldId id="292" r:id="rId15"/>
    <p:sldId id="285"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220" autoAdjust="0"/>
    <p:restoredTop sz="94660" autoAdjust="0"/>
  </p:normalViewPr>
  <p:slideViewPr>
    <p:cSldViewPr snapToGrid="0">
      <p:cViewPr varScale="1">
        <p:scale>
          <a:sx n="80" d="100"/>
          <a:sy n="80" d="100"/>
        </p:scale>
        <p:origin x="-104" y="-8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35" d="100"/>
          <a:sy n="35" d="100"/>
        </p:scale>
        <p:origin x="-1626"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8/15/16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8/15/16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pPr/>
              <a:t>8/15/16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pPr/>
              <a:t>8/15/16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pPr/>
              <a:t>8/15/16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pPr/>
              <a:t>8/15/16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pPr/>
              <a:t>8/15/16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pPr/>
              <a:t>8/15/16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pPr/>
              <a:t>8/15/16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8/15/16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pPr/>
              <a:t>8/15/16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8/15/16</a:t>
            </a:fld>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936">
          <p15:clr>
            <a:srgbClr val="F26B43"/>
          </p15:clr>
        </p15:guide>
        <p15:guide id="3" pos="3840">
          <p15:clr>
            <a:srgbClr val="F26B43"/>
          </p15:clr>
        </p15:guide>
        <p15:guide id="4" orient="horz" pos="3552">
          <p15:clr>
            <a:srgbClr val="F26B43"/>
          </p15:clr>
        </p15:guide>
        <p15:guide id="5" pos="6720">
          <p15:clr>
            <a:srgbClr val="F26B43"/>
          </p15:clr>
        </p15:guide>
        <p15:guide id="6" pos="9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qacblogs.org/erica.waddel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ewaddell@questac.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to School!</a:t>
            </a:r>
            <a:endParaRPr lang="en-US" dirty="0"/>
          </a:p>
        </p:txBody>
      </p:sp>
      <p:sp>
        <p:nvSpPr>
          <p:cNvPr id="5" name="Subtitle 4"/>
          <p:cNvSpPr>
            <a:spLocks noGrp="1"/>
          </p:cNvSpPr>
          <p:nvPr>
            <p:ph type="subTitle" idx="1"/>
          </p:nvPr>
        </p:nvSpPr>
        <p:spPr/>
        <p:txBody>
          <a:bodyPr/>
          <a:lstStyle/>
          <a:p>
            <a:r>
              <a:rPr lang="en-US" dirty="0" smtClean="0"/>
              <a:t>Miss Waddell</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latin typeface="AvantGarde Bk BT" pitchFamily="34" charset="0"/>
              </a:rPr>
              <a:t>Volunteering</a:t>
            </a:r>
            <a:endParaRPr lang="en-US" sz="4000" dirty="0">
              <a:latin typeface="AvantGarde Bk BT" pitchFamily="34" charset="0"/>
            </a:endParaRPr>
          </a:p>
        </p:txBody>
      </p:sp>
      <p:sp>
        <p:nvSpPr>
          <p:cNvPr id="2" name="Content Placeholder 1"/>
          <p:cNvSpPr>
            <a:spLocks noGrp="1"/>
          </p:cNvSpPr>
          <p:nvPr>
            <p:ph idx="4294967295"/>
          </p:nvPr>
        </p:nvSpPr>
        <p:spPr>
          <a:xfrm>
            <a:off x="400050" y="1533526"/>
            <a:ext cx="11087100" cy="5053012"/>
          </a:xfrm>
          <a:prstGeom prst="rect">
            <a:avLst/>
          </a:prstGeom>
        </p:spPr>
        <p:txBody>
          <a:bodyPr>
            <a:noAutofit/>
          </a:bodyPr>
          <a:lstStyle/>
          <a:p>
            <a:pPr lvl="0"/>
            <a:r>
              <a:rPr lang="en-US" sz="2800" dirty="0" smtClean="0">
                <a:latin typeface="AvantGarde Bk BT" pitchFamily="34" charset="0"/>
              </a:rPr>
              <a:t>All parents are welcome to volunteer in the classroom.  </a:t>
            </a:r>
          </a:p>
          <a:p>
            <a:pPr lvl="0"/>
            <a:r>
              <a:rPr lang="en-US" sz="2800" dirty="0" smtClean="0">
                <a:latin typeface="AvantGarde Bk BT" pitchFamily="34" charset="0"/>
              </a:rPr>
              <a:t>I know it is fun to see your student in the classroom setting.  I love having parental involvement in the classroom.</a:t>
            </a:r>
          </a:p>
          <a:p>
            <a:pPr lvl="0"/>
            <a:r>
              <a:rPr lang="en-US" sz="2800" dirty="0" smtClean="0">
                <a:latin typeface="AvantGarde Bk BT" pitchFamily="34" charset="0"/>
              </a:rPr>
              <a:t>Spelling Tests on Friday</a:t>
            </a:r>
          </a:p>
          <a:p>
            <a:pPr lvl="0"/>
            <a:r>
              <a:rPr lang="en-US" sz="2800" dirty="0" smtClean="0">
                <a:latin typeface="AvantGarde Bk BT" pitchFamily="34" charset="0"/>
              </a:rPr>
              <a:t>School Store (Fridays @ 2:00)			</a:t>
            </a:r>
          </a:p>
          <a:p>
            <a:pPr lvl="0"/>
            <a:r>
              <a:rPr lang="en-US" sz="2800" dirty="0" smtClean="0">
                <a:latin typeface="AvantGarde Bk BT" pitchFamily="34" charset="0"/>
              </a:rPr>
              <a:t>Art Books (spring)</a:t>
            </a:r>
          </a:p>
          <a:p>
            <a:pPr lvl="0"/>
            <a:r>
              <a:rPr lang="en-US" sz="2800" dirty="0" smtClean="0">
                <a:latin typeface="AvantGarde Bk BT" pitchFamily="34" charset="0"/>
              </a:rPr>
              <a:t>Sight word helper (twice a week)</a:t>
            </a:r>
          </a:p>
          <a:p>
            <a:pPr lvl="0"/>
            <a:r>
              <a:rPr lang="en-US" sz="2800" dirty="0" smtClean="0">
                <a:latin typeface="AvantGarde Bk BT" pitchFamily="34" charset="0"/>
              </a:rPr>
              <a:t>Classroom Parties/Field trips</a:t>
            </a:r>
          </a:p>
          <a:p>
            <a:pPr lvl="0">
              <a:buNone/>
            </a:pPr>
            <a:endParaRPr lang="en-US" sz="2400" dirty="0" smtClean="0">
              <a:latin typeface="AvantGarde Bk BT" pitchFamily="34" charset="0"/>
            </a:endParaRPr>
          </a:p>
          <a:p>
            <a:pPr lvl="0"/>
            <a:endParaRPr lang="en-US" sz="2400" dirty="0" smtClean="0">
              <a:latin typeface="AvantGarde Bk BT"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latin typeface="AvantGarde Bk BT" pitchFamily="34" charset="0"/>
              </a:rPr>
              <a:t>Homework Packet </a:t>
            </a:r>
            <a:endParaRPr lang="en-US" sz="4000" dirty="0">
              <a:latin typeface="AvantGarde Bk BT" pitchFamily="34" charset="0"/>
            </a:endParaRPr>
          </a:p>
        </p:txBody>
      </p:sp>
      <p:sp>
        <p:nvSpPr>
          <p:cNvPr id="2" name="Content Placeholder 1"/>
          <p:cNvSpPr>
            <a:spLocks noGrp="1"/>
          </p:cNvSpPr>
          <p:nvPr>
            <p:ph idx="4294967295"/>
          </p:nvPr>
        </p:nvSpPr>
        <p:spPr>
          <a:xfrm>
            <a:off x="1524001" y="1533526"/>
            <a:ext cx="9144000" cy="4895849"/>
          </a:xfrm>
          <a:prstGeom prst="rect">
            <a:avLst/>
          </a:prstGeom>
        </p:spPr>
        <p:txBody>
          <a:bodyPr>
            <a:normAutofit fontScale="92500" lnSpcReduction="10000"/>
          </a:bodyPr>
          <a:lstStyle/>
          <a:p>
            <a:pPr lvl="0"/>
            <a:r>
              <a:rPr lang="en-US" sz="3600" dirty="0" smtClean="0">
                <a:latin typeface="AvantGarde Bk BT" pitchFamily="34" charset="0"/>
              </a:rPr>
              <a:t>I will post homework for the week on Monday.</a:t>
            </a:r>
          </a:p>
          <a:p>
            <a:pPr lvl="0"/>
            <a:r>
              <a:rPr lang="en-US" sz="3600" dirty="0" smtClean="0">
                <a:latin typeface="AvantGarde Bk BT" pitchFamily="34" charset="0"/>
              </a:rPr>
              <a:t>You are responsible for printing homework and reading minutes off and completing them at home</a:t>
            </a:r>
            <a:r>
              <a:rPr lang="en-US" sz="3600" dirty="0" smtClean="0">
                <a:latin typeface="AvantGarde Bk BT" pitchFamily="34" charset="0"/>
              </a:rPr>
              <a:t>. Please write anything down on paper you can’t print.</a:t>
            </a:r>
            <a:endParaRPr lang="en-US" sz="3600" dirty="0" smtClean="0">
              <a:latin typeface="AvantGarde Bk BT" pitchFamily="34" charset="0"/>
            </a:endParaRPr>
          </a:p>
          <a:p>
            <a:pPr lvl="0"/>
            <a:r>
              <a:rPr lang="en-US" sz="3600" dirty="0" smtClean="0">
                <a:latin typeface="AvantGarde Bk BT" pitchFamily="34" charset="0"/>
              </a:rPr>
              <a:t>It is due the next </a:t>
            </a:r>
            <a:r>
              <a:rPr lang="en-US" sz="3600" b="1" u="sng" dirty="0" smtClean="0">
                <a:latin typeface="AvantGarde Bk BT" pitchFamily="34" charset="0"/>
              </a:rPr>
              <a:t>Friday morning</a:t>
            </a:r>
            <a:r>
              <a:rPr lang="en-US" sz="3600" dirty="0" smtClean="0">
                <a:latin typeface="AvantGarde Bk BT" pitchFamily="34" charset="0"/>
              </a:rPr>
              <a:t>.  Please help your child to be responsible for getting it to school on time. </a:t>
            </a:r>
          </a:p>
          <a:p>
            <a:pPr lvl="0"/>
            <a:r>
              <a:rPr lang="en-US" sz="3600" dirty="0" smtClean="0">
                <a:latin typeface="AvantGarde Bk BT" pitchFamily="34" charset="0"/>
              </a:rPr>
              <a:t>Reading Minutes and homework are a grade.</a:t>
            </a:r>
          </a:p>
          <a:p>
            <a:pPr marL="45720" lvl="0" indent="0">
              <a:buNone/>
            </a:pPr>
            <a:endParaRPr lang="en-US" sz="3600" dirty="0" smtClean="0">
              <a:latin typeface="AvantGarde Bk BT" pitchFamily="34" charset="0"/>
            </a:endParaRPr>
          </a:p>
          <a:p>
            <a:pPr lvl="0"/>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5400" dirty="0" smtClean="0">
                <a:latin typeface="AvantGarde Bk BT" pitchFamily="34" charset="0"/>
              </a:rPr>
              <a:t>Blog Address</a:t>
            </a:r>
            <a:endParaRPr lang="en-US" sz="5400" dirty="0">
              <a:latin typeface="AvantGarde Bk BT" pitchFamily="34" charset="0"/>
            </a:endParaRPr>
          </a:p>
        </p:txBody>
      </p:sp>
      <p:sp>
        <p:nvSpPr>
          <p:cNvPr id="2" name="Content Placeholder 1"/>
          <p:cNvSpPr>
            <a:spLocks noGrp="1"/>
          </p:cNvSpPr>
          <p:nvPr>
            <p:ph idx="4294967295"/>
          </p:nvPr>
        </p:nvSpPr>
        <p:spPr>
          <a:xfrm>
            <a:off x="1524001" y="1533526"/>
            <a:ext cx="9144000" cy="4068763"/>
          </a:xfrm>
          <a:prstGeom prst="rect">
            <a:avLst/>
          </a:prstGeom>
        </p:spPr>
        <p:txBody>
          <a:bodyPr>
            <a:noAutofit/>
          </a:bodyPr>
          <a:lstStyle/>
          <a:p>
            <a:pPr lvl="0"/>
            <a:endParaRPr lang="en-US" sz="2600" dirty="0" smtClean="0">
              <a:latin typeface="AvantGarde Bk BT" pitchFamily="34" charset="0"/>
            </a:endParaRPr>
          </a:p>
          <a:p>
            <a:pPr lvl="0"/>
            <a:r>
              <a:rPr lang="en-US" sz="2600" dirty="0" smtClean="0">
                <a:latin typeface="AvantGarde Bk BT" pitchFamily="34" charset="0"/>
                <a:hlinkClick r:id="rId2"/>
              </a:rPr>
              <a:t>www.qacblogs.org/erica.waddell</a:t>
            </a:r>
            <a:endParaRPr lang="en-US" sz="2600" dirty="0" smtClean="0">
              <a:latin typeface="AvantGarde Bk BT" pitchFamily="34" charset="0"/>
            </a:endParaRPr>
          </a:p>
          <a:p>
            <a:pPr lvl="0"/>
            <a:r>
              <a:rPr lang="en-US" sz="2600" dirty="0" smtClean="0">
                <a:latin typeface="AvantGarde Bk BT" pitchFamily="34" charset="0"/>
              </a:rPr>
              <a:t>Please subscribe ASAP.  You MUST follow up and follow the directions on the email you receive after subscription. You can subscribe tonight at the back table. </a:t>
            </a:r>
          </a:p>
          <a:p>
            <a:pPr lvl="0"/>
            <a:r>
              <a:rPr lang="en-US" sz="2600" dirty="0" smtClean="0">
                <a:latin typeface="AvantGarde Bk BT" pitchFamily="34" charset="0"/>
              </a:rPr>
              <a:t>Please print off Disclosure statement, read closely, sign, and return to school.</a:t>
            </a:r>
          </a:p>
        </p:txBody>
      </p:sp>
    </p:spTree>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b="1" dirty="0" smtClean="0">
                <a:latin typeface="AbcTeacher" pitchFamily="2" charset="0"/>
              </a:rPr>
              <a:t>My Family</a:t>
            </a:r>
            <a:endParaRPr lang="en-US" sz="5000" b="1" dirty="0">
              <a:latin typeface="AbcTeacher" pitchFamily="2" charset="0"/>
            </a:endParaRPr>
          </a:p>
        </p:txBody>
      </p:sp>
      <p:pic>
        <p:nvPicPr>
          <p:cNvPr id="4" name="Content Placeholder 3" descr="photo.JPG"/>
          <p:cNvPicPr>
            <a:picLocks noGrp="1" noChangeAspect="1"/>
          </p:cNvPicPr>
          <p:nvPr>
            <p:ph idx="1"/>
          </p:nvPr>
        </p:nvPicPr>
        <p:blipFill>
          <a:blip r:embed="rId2">
            <a:extLst>
              <a:ext uri="{28A0092B-C50C-407E-A947-70E740481C1C}">
                <a14:useLocalDpi xmlns:a14="http://schemas.microsoft.com/office/drawing/2010/main" val="0"/>
              </a:ext>
            </a:extLst>
          </a:blip>
          <a:srcRect t="15902" b="15902"/>
          <a:stretch>
            <a:fillRect/>
          </a:stretch>
        </p:blipFill>
        <p:spPr/>
      </p:pic>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7999890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Have a</a:t>
            </a:r>
            <a:r>
              <a:rPr lang="en-US" dirty="0" smtClean="0"/>
              <a:t/>
            </a:r>
            <a:br>
              <a:rPr lang="en-US" dirty="0" smtClean="0"/>
            </a:br>
            <a:r>
              <a:rPr lang="en-US" dirty="0" smtClean="0"/>
              <a:t>Great </a:t>
            </a:r>
            <a:r>
              <a:rPr lang="en-US" dirty="0"/>
              <a:t>Year!</a:t>
            </a:r>
          </a:p>
        </p:txBody>
      </p:sp>
    </p:spTree>
    <p:extLst>
      <p:ext uri="{BB962C8B-B14F-4D97-AF65-F5344CB8AC3E}">
        <p14:creationId xmlns:p14="http://schemas.microsoft.com/office/powerpoint/2010/main" val="278717264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vantGarde Bk BT" pitchFamily="34" charset="0"/>
              </a:rPr>
              <a:t>A Little About Me</a:t>
            </a:r>
            <a:endParaRPr lang="en-US" dirty="0">
              <a:latin typeface="AvantGarde Bk BT" pitchFamily="34"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latin typeface="AvantGarde Bk BT" pitchFamily="34" charset="0"/>
              </a:rPr>
              <a:t>I grew up in South Carolina with one brother. </a:t>
            </a:r>
          </a:p>
          <a:p>
            <a:r>
              <a:rPr lang="en-US" sz="2800" dirty="0" smtClean="0">
                <a:latin typeface="AvantGarde Bk BT" pitchFamily="34" charset="0"/>
              </a:rPr>
              <a:t>This </a:t>
            </a:r>
            <a:r>
              <a:rPr lang="en-US" sz="2800" dirty="0" smtClean="0">
                <a:latin typeface="AvantGarde Bk BT" pitchFamily="34" charset="0"/>
              </a:rPr>
              <a:t>will be my 14th</a:t>
            </a:r>
            <a:r>
              <a:rPr lang="en-US" sz="2800" dirty="0" smtClean="0">
                <a:latin typeface="AvantGarde Bk BT" pitchFamily="34" charset="0"/>
              </a:rPr>
              <a:t> </a:t>
            </a:r>
            <a:r>
              <a:rPr lang="en-US" sz="2800" dirty="0" smtClean="0">
                <a:latin typeface="AvantGarde Bk BT" pitchFamily="34" charset="0"/>
              </a:rPr>
              <a:t>year teaching.  I came from Ogden City School District.  Its my </a:t>
            </a:r>
            <a:r>
              <a:rPr lang="en-US" sz="2800" dirty="0" smtClean="0">
                <a:latin typeface="AvantGarde Bk BT" pitchFamily="34" charset="0"/>
              </a:rPr>
              <a:t>4</a:t>
            </a:r>
            <a:r>
              <a:rPr lang="en-US" sz="2800" baseline="30000" dirty="0" smtClean="0">
                <a:latin typeface="AvantGarde Bk BT" pitchFamily="34" charset="0"/>
              </a:rPr>
              <a:t>th</a:t>
            </a:r>
            <a:r>
              <a:rPr lang="en-US" sz="2800" dirty="0" smtClean="0">
                <a:latin typeface="AvantGarde Bk BT" pitchFamily="34" charset="0"/>
              </a:rPr>
              <a:t> </a:t>
            </a:r>
            <a:r>
              <a:rPr lang="en-US" sz="2800" dirty="0" smtClean="0">
                <a:latin typeface="AvantGarde Bk BT" pitchFamily="34" charset="0"/>
              </a:rPr>
              <a:t> </a:t>
            </a:r>
            <a:r>
              <a:rPr lang="en-US" sz="2800" dirty="0" smtClean="0">
                <a:latin typeface="AvantGarde Bk BT" pitchFamily="34" charset="0"/>
              </a:rPr>
              <a:t>year here at Quest.</a:t>
            </a:r>
          </a:p>
          <a:p>
            <a:r>
              <a:rPr lang="en-US" sz="2800" dirty="0" smtClean="0">
                <a:latin typeface="AvantGarde Bk BT" pitchFamily="34" charset="0"/>
              </a:rPr>
              <a:t>I taught 3 years in kindergarten, 6 years in 2</a:t>
            </a:r>
            <a:r>
              <a:rPr lang="en-US" sz="2800" baseline="30000" dirty="0" smtClean="0">
                <a:latin typeface="AvantGarde Bk BT" pitchFamily="34" charset="0"/>
              </a:rPr>
              <a:t>nd,</a:t>
            </a:r>
            <a:r>
              <a:rPr lang="en-US" sz="2800" dirty="0" smtClean="0">
                <a:latin typeface="AvantGarde Bk BT" pitchFamily="34" charset="0"/>
              </a:rPr>
              <a:t> and </a:t>
            </a:r>
            <a:r>
              <a:rPr lang="en-US" sz="2800" dirty="0" smtClean="0">
                <a:latin typeface="AvantGarde Bk BT" pitchFamily="34" charset="0"/>
              </a:rPr>
              <a:t>3 </a:t>
            </a:r>
            <a:r>
              <a:rPr lang="en-US" sz="2800" dirty="0" smtClean="0">
                <a:latin typeface="AvantGarde Bk BT" pitchFamily="34" charset="0"/>
              </a:rPr>
              <a:t>years in 3</a:t>
            </a:r>
            <a:r>
              <a:rPr lang="en-US" sz="2800" baseline="30000" dirty="0" smtClean="0">
                <a:latin typeface="AvantGarde Bk BT" pitchFamily="34" charset="0"/>
              </a:rPr>
              <a:t>rd</a:t>
            </a:r>
            <a:r>
              <a:rPr lang="en-US" sz="2800" dirty="0" smtClean="0">
                <a:latin typeface="AvantGarde Bk BT" pitchFamily="34" charset="0"/>
              </a:rPr>
              <a:t> grade.</a:t>
            </a:r>
          </a:p>
          <a:p>
            <a:r>
              <a:rPr lang="en-US" sz="2800" dirty="0" smtClean="0">
                <a:latin typeface="AvantGarde Bk BT" pitchFamily="34" charset="0"/>
              </a:rPr>
              <a:t>I think 3rd grade is the best grade to teach!</a:t>
            </a:r>
          </a:p>
          <a:p>
            <a:r>
              <a:rPr lang="en-US" sz="2800" dirty="0" smtClean="0">
                <a:latin typeface="AvantGarde Bk BT" pitchFamily="34" charset="0"/>
              </a:rPr>
              <a:t>The beach/tropical places bring me happiness! </a:t>
            </a:r>
            <a:r>
              <a:rPr lang="en-US" sz="2800" dirty="0" smtClean="0">
                <a:latin typeface="AvantGarde Bk BT" pitchFamily="34" charset="0"/>
                <a:sym typeface="Wingdings" pitchFamily="2" charset="2"/>
              </a:rPr>
              <a:t></a:t>
            </a:r>
            <a:endParaRPr lang="en-US" sz="2800" dirty="0" smtClean="0">
              <a:latin typeface="AvantGarde Bk BT" pitchFamily="34" charset="0"/>
            </a:endParaRPr>
          </a:p>
          <a:p>
            <a:r>
              <a:rPr lang="en-US" sz="2800" dirty="0" smtClean="0">
                <a:latin typeface="AvantGarde Bk BT" pitchFamily="34" charset="0"/>
              </a:rPr>
              <a:t>I love reading, working out, and spending time outside.</a:t>
            </a: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AvantGarde Bk BT" pitchFamily="34" charset="0"/>
              </a:rPr>
              <a:t>3rd Grade</a:t>
            </a:r>
            <a:endParaRPr lang="en-US" sz="5400" dirty="0">
              <a:latin typeface="AvantGarde Bk BT" pitchFamily="34" charset="0"/>
            </a:endParaRPr>
          </a:p>
        </p:txBody>
      </p:sp>
      <p:sp>
        <p:nvSpPr>
          <p:cNvPr id="3" name="Content Placeholder 2"/>
          <p:cNvSpPr>
            <a:spLocks noGrp="1"/>
          </p:cNvSpPr>
          <p:nvPr>
            <p:ph idx="1"/>
          </p:nvPr>
        </p:nvSpPr>
        <p:spPr>
          <a:xfrm>
            <a:off x="457200" y="1485900"/>
            <a:ext cx="10972800" cy="4929188"/>
          </a:xfrm>
        </p:spPr>
        <p:txBody>
          <a:bodyPr>
            <a:normAutofit/>
          </a:bodyPr>
          <a:lstStyle/>
          <a:p>
            <a:r>
              <a:rPr lang="en-US" sz="2800" dirty="0" smtClean="0">
                <a:latin typeface="AvantGarde Bk BT" pitchFamily="34" charset="0"/>
              </a:rPr>
              <a:t>3rd grade will be a very fun grade.  I try to make every day enjoyable for the students.</a:t>
            </a:r>
          </a:p>
          <a:p>
            <a:r>
              <a:rPr lang="en-US" sz="2800" dirty="0" smtClean="0">
                <a:latin typeface="AvantGarde Bk BT" pitchFamily="34" charset="0"/>
              </a:rPr>
              <a:t>Things to look forward to…</a:t>
            </a:r>
          </a:p>
          <a:p>
            <a:r>
              <a:rPr lang="en-US" sz="2800" dirty="0" smtClean="0">
                <a:latin typeface="AvantGarde Bk BT" pitchFamily="34" charset="0"/>
              </a:rPr>
              <a:t>Money System/School Store</a:t>
            </a:r>
          </a:p>
          <a:p>
            <a:r>
              <a:rPr lang="en-US" sz="2800" dirty="0" smtClean="0">
                <a:latin typeface="AvantGarde Bk BT" pitchFamily="34" charset="0"/>
              </a:rPr>
              <a:t> Musical in the Spring</a:t>
            </a:r>
          </a:p>
          <a:p>
            <a:r>
              <a:rPr lang="en-US" sz="2800" dirty="0" smtClean="0">
                <a:latin typeface="AvantGarde Bk BT" pitchFamily="34" charset="0"/>
              </a:rPr>
              <a:t>Fun Art Projects EVERY WEEK!!</a:t>
            </a:r>
          </a:p>
          <a:p>
            <a:r>
              <a:rPr lang="en-US" sz="2800" dirty="0" smtClean="0">
                <a:latin typeface="AvantGarde Bk BT" pitchFamily="34" charset="0"/>
              </a:rPr>
              <a:t>Lots of interesting ways to learn through using technology!!!</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AvantGarde Bk BT" pitchFamily="34" charset="0"/>
              </a:rPr>
              <a:t>Fluency Goals this Year</a:t>
            </a:r>
            <a:endParaRPr lang="en-US" sz="4400" dirty="0">
              <a:latin typeface="AvantGarde Bk BT" pitchFamily="34" charset="0"/>
            </a:endParaRPr>
          </a:p>
        </p:txBody>
      </p:sp>
      <p:sp>
        <p:nvSpPr>
          <p:cNvPr id="3" name="Content Placeholder 2"/>
          <p:cNvSpPr>
            <a:spLocks noGrp="1"/>
          </p:cNvSpPr>
          <p:nvPr>
            <p:ph idx="1"/>
          </p:nvPr>
        </p:nvSpPr>
        <p:spPr/>
        <p:txBody>
          <a:bodyPr>
            <a:noAutofit/>
          </a:bodyPr>
          <a:lstStyle/>
          <a:p>
            <a:r>
              <a:rPr lang="en-US" sz="4000" dirty="0" smtClean="0">
                <a:latin typeface="AvantGarde Bk BT" pitchFamily="34" charset="0"/>
              </a:rPr>
              <a:t>Every student reading </a:t>
            </a:r>
            <a:r>
              <a:rPr lang="en-US" sz="6000" b="1" dirty="0" smtClean="0">
                <a:latin typeface="AvantGarde Bk BT" pitchFamily="34" charset="0"/>
              </a:rPr>
              <a:t>110</a:t>
            </a:r>
            <a:r>
              <a:rPr lang="en-US" sz="4000" dirty="0" smtClean="0">
                <a:latin typeface="AvantGarde Bk BT" pitchFamily="34" charset="0"/>
              </a:rPr>
              <a:t> words per minute by the end of the year.</a:t>
            </a:r>
          </a:p>
          <a:p>
            <a:r>
              <a:rPr lang="en-US" sz="4000" dirty="0" smtClean="0">
                <a:latin typeface="AvantGarde Bk BT" pitchFamily="34" charset="0"/>
              </a:rPr>
              <a:t>Every student mentally recalls addition and subtraction facts by the end of October.</a:t>
            </a:r>
          </a:p>
          <a:p>
            <a:r>
              <a:rPr lang="en-US" sz="4000" dirty="0" smtClean="0">
                <a:latin typeface="AvantGarde Bk BT" pitchFamily="34" charset="0"/>
              </a:rPr>
              <a:t>Multiplication and division facts throughout the year.</a:t>
            </a: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AvantGarde Bk BT" pitchFamily="34" charset="0"/>
              </a:rPr>
              <a:t>Money System</a:t>
            </a:r>
            <a:endParaRPr lang="en-US" sz="4400" dirty="0">
              <a:latin typeface="AvantGarde Bk BT" pitchFamily="34" charset="0"/>
            </a:endParaRPr>
          </a:p>
        </p:txBody>
      </p:sp>
      <p:sp>
        <p:nvSpPr>
          <p:cNvPr id="3" name="Content Placeholder 2"/>
          <p:cNvSpPr>
            <a:spLocks noGrp="1"/>
          </p:cNvSpPr>
          <p:nvPr>
            <p:ph idx="1"/>
          </p:nvPr>
        </p:nvSpPr>
        <p:spPr>
          <a:xfrm>
            <a:off x="171450" y="1485900"/>
            <a:ext cx="11730038" cy="4972050"/>
          </a:xfrm>
        </p:spPr>
        <p:txBody>
          <a:bodyPr>
            <a:normAutofit/>
          </a:bodyPr>
          <a:lstStyle/>
          <a:p>
            <a:pPr marL="45720" indent="0">
              <a:buNone/>
            </a:pPr>
            <a:endParaRPr lang="en-US" sz="2400" dirty="0" smtClean="0">
              <a:latin typeface="AvantGarde Bk BT" pitchFamily="34" charset="0"/>
            </a:endParaRPr>
          </a:p>
          <a:p>
            <a:r>
              <a:rPr lang="en-US" sz="2400" dirty="0" smtClean="0">
                <a:latin typeface="AvantGarde Bk BT" pitchFamily="34" charset="0"/>
              </a:rPr>
              <a:t>It focuses on guiding student’s behavior with positive reinforcement all while learning how to count and earn money.  </a:t>
            </a:r>
          </a:p>
          <a:p>
            <a:r>
              <a:rPr lang="en-US" sz="2400" dirty="0" smtClean="0">
                <a:latin typeface="AvantGarde Bk BT" pitchFamily="34" charset="0"/>
              </a:rPr>
              <a:t>I will do my best to create a positive learning environment where students feel safe.</a:t>
            </a:r>
          </a:p>
          <a:p>
            <a:r>
              <a:rPr lang="en-US" sz="2400" dirty="0" smtClean="0">
                <a:latin typeface="AvantGarde Bk BT" pitchFamily="34" charset="0"/>
              </a:rPr>
              <a:t>I implement the Money System in the classroom that encourages the students to be responsible in the classroom.  They are paid for many things: jobs, on time, 90% or better, etc… Students pay me for other things: being tardy, late homework, restroom during class time, etc… Students learn responsibility through becoming more familiar with counting money.  On Fridays, the students get to go to the classroom School Store and spend their hard earned money! </a:t>
            </a:r>
            <a:r>
              <a:rPr lang="en-US" sz="2400" dirty="0" smtClean="0">
                <a:latin typeface="AvantGarde Bk BT" pitchFamily="34" charset="0"/>
                <a:sym typeface="Wingdings"/>
              </a:rPr>
              <a:t></a:t>
            </a:r>
            <a:endParaRPr lang="en-US" sz="2400" dirty="0" smtClean="0">
              <a:latin typeface="AvantGarde Bk BT" pitchFamily="34" charset="0"/>
            </a:endParaRP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vantGarde Bk BT" pitchFamily="34" charset="0"/>
              </a:rPr>
              <a:t>How to get a hold of me:</a:t>
            </a:r>
            <a:endParaRPr lang="en-US" sz="4000" dirty="0">
              <a:latin typeface="AvantGarde Bk BT" pitchFamily="34" charset="0"/>
            </a:endParaRPr>
          </a:p>
        </p:txBody>
      </p:sp>
      <p:sp>
        <p:nvSpPr>
          <p:cNvPr id="4" name="Content Placeholder 3"/>
          <p:cNvSpPr>
            <a:spLocks noGrp="1"/>
          </p:cNvSpPr>
          <p:nvPr>
            <p:ph sz="half" idx="1"/>
          </p:nvPr>
        </p:nvSpPr>
        <p:spPr>
          <a:xfrm>
            <a:off x="1528572" y="1485900"/>
            <a:ext cx="8086916" cy="4357688"/>
          </a:xfrm>
        </p:spPr>
        <p:txBody>
          <a:bodyPr>
            <a:normAutofit lnSpcReduction="10000"/>
          </a:bodyPr>
          <a:lstStyle/>
          <a:p>
            <a:r>
              <a:rPr lang="en-US" sz="3200" dirty="0" smtClean="0">
                <a:latin typeface="AvantGarde Bk BT" pitchFamily="34" charset="0"/>
              </a:rPr>
              <a:t>Email me at </a:t>
            </a:r>
            <a:r>
              <a:rPr lang="en-US" sz="3200" dirty="0" smtClean="0">
                <a:latin typeface="AvantGarde Bk BT" pitchFamily="34" charset="0"/>
                <a:hlinkClick r:id="rId2"/>
              </a:rPr>
              <a:t>ewaddell@questac.org</a:t>
            </a:r>
            <a:r>
              <a:rPr lang="en-US" sz="3200" dirty="0" smtClean="0">
                <a:latin typeface="AvantGarde Bk BT" pitchFamily="34" charset="0"/>
              </a:rPr>
              <a:t> (BEST way to contact me!)</a:t>
            </a:r>
          </a:p>
          <a:p>
            <a:r>
              <a:rPr lang="en-US" sz="3200" dirty="0" smtClean="0">
                <a:latin typeface="AvantGarde Bk BT" pitchFamily="34" charset="0"/>
              </a:rPr>
              <a:t>Call the office at 801-731-9859 ext. 132</a:t>
            </a:r>
          </a:p>
          <a:p>
            <a:r>
              <a:rPr lang="en-US" sz="3200" dirty="0" smtClean="0">
                <a:latin typeface="AvantGarde Bk BT" pitchFamily="34" charset="0"/>
              </a:rPr>
              <a:t>Comment on the classroom blog.</a:t>
            </a:r>
          </a:p>
          <a:p>
            <a:r>
              <a:rPr lang="en-US" sz="3200" dirty="0" smtClean="0">
                <a:latin typeface="AvantGarde Bk BT" pitchFamily="34" charset="0"/>
              </a:rPr>
              <a:t>I won’t usually answer the phone during school because I am teaching, but please leave a message. I will call you back as soon as I can before or after school. </a:t>
            </a:r>
          </a:p>
          <a:p>
            <a:pPr>
              <a:buNone/>
            </a:pPr>
            <a:endParaRPr lang="en-US" sz="3200" dirty="0">
              <a:latin typeface="AvantGarde Bk BT" pitchFamily="34" charset="0"/>
            </a:endParaRPr>
          </a:p>
        </p:txBody>
      </p:sp>
    </p:spTree>
    <p:extLst>
      <p:ext uri="{BB962C8B-B14F-4D97-AF65-F5344CB8AC3E}">
        <p14:creationId xmlns:p14="http://schemas.microsoft.com/office/powerpoint/2010/main" val="810090191"/>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8571" y="1376018"/>
            <a:ext cx="8552053" cy="1095720"/>
          </a:xfrm>
        </p:spPr>
        <p:txBody>
          <a:bodyPr>
            <a:normAutofit/>
          </a:bodyPr>
          <a:lstStyle/>
          <a:p>
            <a:r>
              <a:rPr lang="en-US" sz="2800" dirty="0" smtClean="0">
                <a:latin typeface="AvantGarde Bk BT" pitchFamily="34" charset="0"/>
              </a:rPr>
              <a:t>**CHANGES WITH SPELLING THIS YEAR!!**</a:t>
            </a:r>
          </a:p>
          <a:p>
            <a:endParaRPr lang="en-US" sz="2800" dirty="0">
              <a:latin typeface="AvantGarde Bk BT" pitchFamily="34" charset="0"/>
            </a:endParaRPr>
          </a:p>
        </p:txBody>
      </p:sp>
      <p:sp>
        <p:nvSpPr>
          <p:cNvPr id="4" name="Content Placeholder 3"/>
          <p:cNvSpPr>
            <a:spLocks noGrp="1"/>
          </p:cNvSpPr>
          <p:nvPr>
            <p:ph sz="half" idx="2"/>
          </p:nvPr>
        </p:nvSpPr>
        <p:spPr>
          <a:xfrm>
            <a:off x="1528571" y="2144114"/>
            <a:ext cx="9758553" cy="3494686"/>
          </a:xfrm>
        </p:spPr>
        <p:txBody>
          <a:bodyPr>
            <a:noAutofit/>
          </a:bodyPr>
          <a:lstStyle/>
          <a:p>
            <a:pPr marL="45720" indent="0">
              <a:buNone/>
            </a:pPr>
            <a:r>
              <a:rPr lang="en-US" sz="3200" dirty="0" smtClean="0">
                <a:latin typeface="AvantGarde Bk BT" pitchFamily="34" charset="0"/>
              </a:rPr>
              <a:t>-Weekly Homework posted on the blog</a:t>
            </a:r>
          </a:p>
          <a:p>
            <a:pPr marL="45720" indent="0">
              <a:buNone/>
            </a:pPr>
            <a:r>
              <a:rPr lang="en-US" sz="3200" dirty="0" smtClean="0">
                <a:latin typeface="AvantGarde Bk BT" pitchFamily="34" charset="0"/>
              </a:rPr>
              <a:t>-20 minutes of reading a night </a:t>
            </a:r>
          </a:p>
          <a:p>
            <a:pPr marL="45720" indent="0">
              <a:buNone/>
            </a:pPr>
            <a:r>
              <a:rPr lang="en-US" sz="3200" dirty="0" smtClean="0">
                <a:latin typeface="AvantGarde Bk BT" pitchFamily="34" charset="0"/>
              </a:rPr>
              <a:t>-Monthly Poems (sent home &amp; posted on blog)</a:t>
            </a:r>
          </a:p>
          <a:p>
            <a:pPr marL="45720" indent="0">
              <a:buNone/>
            </a:pPr>
            <a:r>
              <a:rPr lang="en-US" sz="3200" dirty="0" smtClean="0">
                <a:latin typeface="AvantGarde Bk BT" pitchFamily="34" charset="0"/>
              </a:rPr>
              <a:t>-Great Brain Book Reports</a:t>
            </a:r>
            <a:endParaRPr lang="en-US" sz="3200" dirty="0">
              <a:latin typeface="AvantGarde Bk BT" pitchFamily="34" charset="0"/>
            </a:endParaRPr>
          </a:p>
        </p:txBody>
      </p:sp>
      <p:sp>
        <p:nvSpPr>
          <p:cNvPr id="2" name="Title 1"/>
          <p:cNvSpPr>
            <a:spLocks noGrp="1"/>
          </p:cNvSpPr>
          <p:nvPr>
            <p:ph type="title"/>
          </p:nvPr>
        </p:nvSpPr>
        <p:spPr/>
        <p:txBody>
          <a:bodyPr>
            <a:normAutofit/>
          </a:bodyPr>
          <a:lstStyle/>
          <a:p>
            <a:r>
              <a:rPr lang="en-US" sz="3600" dirty="0" smtClean="0">
                <a:latin typeface="AvantGarde Bk BT" pitchFamily="34" charset="0"/>
              </a:rPr>
              <a:t>To Be Done at HOME…</a:t>
            </a:r>
            <a:endParaRPr lang="en-US" sz="3600" dirty="0">
              <a:latin typeface="AvantGarde Bk BT" pitchFamily="34" charset="0"/>
            </a:endParaRPr>
          </a:p>
        </p:txBody>
      </p:sp>
    </p:spTree>
    <p:extLst>
      <p:ext uri="{BB962C8B-B14F-4D97-AF65-F5344CB8AC3E}">
        <p14:creationId xmlns:p14="http://schemas.microsoft.com/office/powerpoint/2010/main" val="2448197035"/>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latin typeface="AvantGarde Bk BT" pitchFamily="34" charset="0"/>
              </a:rPr>
              <a:t>Tutoring</a:t>
            </a:r>
            <a:endParaRPr lang="en-US" sz="4500" dirty="0">
              <a:latin typeface="AvantGarde Bk BT" pitchFamily="34" charset="0"/>
            </a:endParaRPr>
          </a:p>
        </p:txBody>
      </p:sp>
      <p:sp>
        <p:nvSpPr>
          <p:cNvPr id="3" name="Content Placeholder 2"/>
          <p:cNvSpPr>
            <a:spLocks noGrp="1"/>
          </p:cNvSpPr>
          <p:nvPr>
            <p:ph idx="1"/>
          </p:nvPr>
        </p:nvSpPr>
        <p:spPr>
          <a:xfrm>
            <a:off x="1528571" y="1485900"/>
            <a:ext cx="9315641" cy="4972050"/>
          </a:xfrm>
        </p:spPr>
        <p:txBody>
          <a:bodyPr>
            <a:noAutofit/>
          </a:bodyPr>
          <a:lstStyle/>
          <a:p>
            <a:r>
              <a:rPr lang="en-US" sz="2800" dirty="0" smtClean="0">
                <a:latin typeface="AvantGarde Bk BT" pitchFamily="34" charset="0"/>
              </a:rPr>
              <a:t>Students are invited to 3</a:t>
            </a:r>
            <a:r>
              <a:rPr lang="en-US" sz="2800" baseline="30000" dirty="0" smtClean="0">
                <a:latin typeface="AvantGarde Bk BT" pitchFamily="34" charset="0"/>
              </a:rPr>
              <a:t>rd</a:t>
            </a:r>
            <a:r>
              <a:rPr lang="en-US" sz="2800" dirty="0" smtClean="0">
                <a:latin typeface="AvantGarde Bk BT" pitchFamily="34" charset="0"/>
              </a:rPr>
              <a:t> Grade after-school tutoring from 3:00-3:30 (Monday-Thursday).</a:t>
            </a:r>
          </a:p>
          <a:p>
            <a:r>
              <a:rPr lang="en-US" sz="2800" dirty="0" smtClean="0">
                <a:latin typeface="AvantGarde Bk BT" pitchFamily="34" charset="0"/>
              </a:rPr>
              <a:t>I will contact you if your child could benefit from </a:t>
            </a:r>
            <a:r>
              <a:rPr lang="en-US" sz="2800" smtClean="0">
                <a:latin typeface="AvantGarde Bk BT" pitchFamily="34" charset="0"/>
              </a:rPr>
              <a:t>tutoring at </a:t>
            </a:r>
            <a:r>
              <a:rPr lang="en-US" sz="2800" dirty="0" smtClean="0">
                <a:latin typeface="AvantGarde Bk BT" pitchFamily="34" charset="0"/>
              </a:rPr>
              <a:t>various times </a:t>
            </a:r>
            <a:r>
              <a:rPr lang="en-US" sz="2800" smtClean="0">
                <a:latin typeface="AvantGarde Bk BT" pitchFamily="34" charset="0"/>
              </a:rPr>
              <a:t>of the year.</a:t>
            </a:r>
            <a:endParaRPr lang="en-US" sz="2800" dirty="0" smtClean="0">
              <a:latin typeface="AvantGarde Bk BT" pitchFamily="34" charset="0"/>
            </a:endParaRPr>
          </a:p>
        </p:txBody>
      </p:sp>
    </p:spTree>
    <p:extLst>
      <p:ext uri="{BB962C8B-B14F-4D97-AF65-F5344CB8AC3E}">
        <p14:creationId xmlns:p14="http://schemas.microsoft.com/office/powerpoint/2010/main" val="289517660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err="1" smtClean="0"/>
              <a:t>Bloomz</a:t>
            </a:r>
            <a:endParaRPr lang="en-US" sz="6000" dirty="0"/>
          </a:p>
        </p:txBody>
      </p:sp>
      <p:sp>
        <p:nvSpPr>
          <p:cNvPr id="3" name="Content Placeholder 2"/>
          <p:cNvSpPr>
            <a:spLocks noGrp="1"/>
          </p:cNvSpPr>
          <p:nvPr>
            <p:ph idx="1"/>
          </p:nvPr>
        </p:nvSpPr>
        <p:spPr/>
        <p:txBody>
          <a:bodyPr/>
          <a:lstStyle/>
          <a:p>
            <a:r>
              <a:rPr lang="en-US" dirty="0" smtClean="0"/>
              <a:t>I will be using an app to help stay in contact.  It is called </a:t>
            </a:r>
            <a:r>
              <a:rPr lang="en-US" dirty="0" err="1" smtClean="0"/>
              <a:t>Bloomz</a:t>
            </a:r>
            <a:r>
              <a:rPr lang="en-US" dirty="0" smtClean="0"/>
              <a:t>.  </a:t>
            </a:r>
            <a:r>
              <a:rPr lang="en-US" dirty="0" err="1" smtClean="0"/>
              <a:t>Bloomz</a:t>
            </a:r>
            <a:r>
              <a:rPr lang="en-US" dirty="0" smtClean="0"/>
              <a:t> is a new app that works on both your smartphone as well as on your computer.  You will receive quick updates and photos of class activities, be able to access your class calendar, and much more all in a private and secure environment.  </a:t>
            </a:r>
            <a:endParaRPr lang="en-US" dirty="0"/>
          </a:p>
          <a:p>
            <a:r>
              <a:rPr lang="en-US" dirty="0" smtClean="0"/>
              <a:t>Join using a web browser:</a:t>
            </a:r>
          </a:p>
          <a:p>
            <a:pPr lvl="1"/>
            <a:r>
              <a:rPr lang="en-US" dirty="0" smtClean="0"/>
              <a:t>1. Go to </a:t>
            </a:r>
            <a:r>
              <a:rPr lang="en-US" dirty="0" err="1" smtClean="0"/>
              <a:t>bloomz.net</a:t>
            </a:r>
            <a:r>
              <a:rPr lang="en-US" dirty="0" smtClean="0"/>
              <a:t> and click “Join </a:t>
            </a:r>
            <a:r>
              <a:rPr lang="en-US" dirty="0" err="1" smtClean="0"/>
              <a:t>Bloomz</a:t>
            </a:r>
            <a:r>
              <a:rPr lang="en-US" dirty="0" smtClean="0"/>
              <a:t>”.</a:t>
            </a:r>
          </a:p>
          <a:p>
            <a:pPr lvl="1"/>
            <a:r>
              <a:rPr lang="en-US" dirty="0" smtClean="0"/>
              <a:t>2. In the text box, enter M7HBBG.</a:t>
            </a:r>
          </a:p>
          <a:p>
            <a:pPr lvl="1"/>
            <a:r>
              <a:rPr lang="en-US" dirty="0" smtClean="0"/>
              <a:t>3. Create your account.</a:t>
            </a:r>
          </a:p>
          <a:p>
            <a:pPr marL="365760" lvl="1" indent="0">
              <a:buNone/>
            </a:pPr>
            <a:r>
              <a:rPr lang="en-US" dirty="0" smtClean="0"/>
              <a:t>Join using text messaging:</a:t>
            </a:r>
          </a:p>
          <a:p>
            <a:pPr marL="365760" lvl="1" indent="0">
              <a:buNone/>
            </a:pPr>
            <a:r>
              <a:rPr lang="en-US" dirty="0" smtClean="0"/>
              <a:t>1. Text @M7HBBG to 1-858-BLOOMZ1 or 1-858-256-6691</a:t>
            </a:r>
          </a:p>
          <a:p>
            <a:pPr lvl="1"/>
            <a:endParaRPr lang="en-US" dirty="0"/>
          </a:p>
        </p:txBody>
      </p:sp>
    </p:spTree>
    <p:extLst>
      <p:ext uri="{BB962C8B-B14F-4D97-AF65-F5344CB8AC3E}">
        <p14:creationId xmlns:p14="http://schemas.microsoft.com/office/powerpoint/2010/main" val="1144955098"/>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xmlns:p14="http://schemas.microsoft.com/office/powerpoint/2010/main" spd="med" advClick="0" advTm="5000">
        <p:fade/>
      </p:transition>
    </mc:Fallback>
  </mc:AlternateContent>
</p:sld>
</file>

<file path=ppt/theme/theme1.xml><?xml version="1.0" encoding="utf-8"?>
<a:theme xmlns:a="http://schemas.openxmlformats.org/drawingml/2006/main" name="Back to school presentation">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DE4BEE2-1A4B-4E4D-9195-085BD14905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Back to school presentation</Template>
  <TotalTime>0</TotalTime>
  <Words>781</Words>
  <Application>Microsoft Macintosh PowerPoint</Application>
  <PresentationFormat>Custom</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Back to school presentation</vt:lpstr>
      <vt:lpstr>Back to School!</vt:lpstr>
      <vt:lpstr>A Little About Me</vt:lpstr>
      <vt:lpstr>3rd Grade</vt:lpstr>
      <vt:lpstr>Fluency Goals this Year</vt:lpstr>
      <vt:lpstr>Money System</vt:lpstr>
      <vt:lpstr>How to get a hold of me:</vt:lpstr>
      <vt:lpstr>To Be Done at HOME…</vt:lpstr>
      <vt:lpstr>Tutoring</vt:lpstr>
      <vt:lpstr>Bloomz</vt:lpstr>
      <vt:lpstr>Volunteering</vt:lpstr>
      <vt:lpstr>Homework Packet </vt:lpstr>
      <vt:lpstr>Blog Address</vt:lpstr>
      <vt:lpstr>My Family</vt:lpstr>
      <vt:lpstr>Questions?</vt:lpstr>
      <vt:lpstr>Let’s Have a Great Year!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2012-08-21T19:02:33Z</dcterms:created>
  <dcterms:modified xsi:type="dcterms:W3CDTF">2016-08-15T19:24:30Z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TC028952709991</vt:lpwstr>
  </property>
</Properties>
</file>