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March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3/20/14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3/20/14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March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March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March 20,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March 20,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  <a:pPr/>
              <a:t>March 20,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March 20,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  <a:pPr/>
              <a:t>March 20,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  <a:pPr/>
              <a:t>March 20,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March 20,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xtension.missouri.edu/publications/DisplayPub.aspx?P=CM360" TargetMode="External"/><Relationship Id="rId3" Type="http://schemas.openxmlformats.org/officeDocument/2006/relationships/hyperlink" Target="http://www.wikihow.com/Write-a-Column?wc=EA1oHwx5AxouBBRuBwgdFxcMThM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Journalism 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pple Chancery"/>
                <a:cs typeface="Apple Chancery"/>
              </a:rPr>
              <a:t>How To Write a column</a:t>
            </a:r>
            <a:endParaRPr lang="en-US" sz="4800" dirty="0"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212883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Writing Your Own Column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671800"/>
            <a:ext cx="8595360" cy="487072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800" b="1" dirty="0" smtClean="0"/>
              <a:t>Identify </a:t>
            </a:r>
            <a:r>
              <a:rPr lang="en-US" sz="2800" b="1" dirty="0"/>
              <a:t>the purpose of your column.</a:t>
            </a:r>
            <a:r>
              <a:rPr lang="en-US" sz="2800" dirty="0"/>
              <a:t> </a:t>
            </a:r>
            <a:endParaRPr lang="en-US" sz="2800" dirty="0" smtClean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342900" indent="-342900"/>
            <a:r>
              <a:rPr lang="en-US" dirty="0" smtClean="0"/>
              <a:t>Inform </a:t>
            </a:r>
            <a:r>
              <a:rPr lang="en-US" dirty="0"/>
              <a:t>readers. Columns can be written to share information, knowledge and experience. Examples of informative columns include how-to and advice columns.</a:t>
            </a:r>
          </a:p>
          <a:p>
            <a:pPr marL="342900" indent="-342900"/>
            <a:r>
              <a:rPr lang="en-US" dirty="0"/>
              <a:t>Persuade people. Activists, politicians and officials write columns to support a political cause, business action, or other activity or organization.</a:t>
            </a:r>
          </a:p>
          <a:p>
            <a:pPr marL="342900" indent="-342900"/>
            <a:r>
              <a:rPr lang="en-US" dirty="0"/>
              <a:t>Entertain your audience. Some columns have no other purpose than to be funny or reflect on the humorous aspects of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75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Writing Your Own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832550"/>
            <a:ext cx="8595360" cy="4403657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2. Establish </a:t>
            </a:r>
            <a:r>
              <a:rPr lang="en-US" sz="2800" b="1" dirty="0"/>
              <a:t>the general content of your column.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  <a:p>
            <a:pPr marL="342900" indent="-342900"/>
            <a:r>
              <a:rPr lang="en-US" dirty="0" smtClean="0"/>
              <a:t>Write </a:t>
            </a:r>
            <a:r>
              <a:rPr lang="en-US" dirty="0"/>
              <a:t>your column with a base evolving from your personal knowledge, experience or education</a:t>
            </a:r>
            <a:r>
              <a:rPr lang="en-US" dirty="0" smtClean="0"/>
              <a:t>.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Draft columns from observations</a:t>
            </a:r>
            <a:r>
              <a:rPr lang="en-US" dirty="0" smtClean="0"/>
              <a:t>.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Use research to create your columns. Utilize other expert opinions.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77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Writing Your Own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623576"/>
            <a:ext cx="8595360" cy="4612632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3. Pick </a:t>
            </a:r>
            <a:r>
              <a:rPr lang="en-US" sz="2800" b="1" dirty="0"/>
              <a:t>your audience, and speak in its language.</a:t>
            </a:r>
            <a:r>
              <a:rPr lang="en-US" sz="2800" dirty="0"/>
              <a:t> </a:t>
            </a:r>
            <a:endParaRPr lang="en-US" sz="2800" dirty="0" smtClean="0"/>
          </a:p>
          <a:p>
            <a:endParaRPr lang="en-US" dirty="0"/>
          </a:p>
          <a:p>
            <a:r>
              <a:rPr lang="en-US" dirty="0" smtClean="0"/>
              <a:t>Choose </a:t>
            </a:r>
            <a:r>
              <a:rPr lang="en-US" dirty="0"/>
              <a:t>an audience based on demographics, such as age, race, socio-economic status or level of education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Select members of a specific industry or profession for your audience. Many columns are directed to attorneys, doctors, technology experts, writers, sales personnel and others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Opt to direct your column to people in a specific geographic region.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85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Writing Your Own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2800" b="1" dirty="0" smtClean="0"/>
              <a:t>4. Determine </a:t>
            </a:r>
            <a:r>
              <a:rPr lang="en-US" sz="2800" b="1" dirty="0"/>
              <a:t>the structure of your column.</a:t>
            </a:r>
            <a:r>
              <a:rPr lang="en-US" sz="2800" dirty="0"/>
              <a:t> </a:t>
            </a:r>
            <a:endParaRPr lang="en-US" sz="2800" dirty="0" smtClean="0"/>
          </a:p>
          <a:p>
            <a:endParaRPr lang="en-US" dirty="0"/>
          </a:p>
          <a:p>
            <a:r>
              <a:rPr lang="en-US" dirty="0" smtClean="0"/>
              <a:t>Teach </a:t>
            </a:r>
            <a:r>
              <a:rPr lang="en-US" dirty="0"/>
              <a:t>your audience to complete projects or tasks in a how-to column. Give detailed directions to people so they can do or create something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Provide insight to a topic or person with columns that provide question-and-answer interviews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Share stories, insights or opinions through a personal column that reads much like an article or letter.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860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Writing Your Own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559276"/>
            <a:ext cx="8595360" cy="4676932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5. Create </a:t>
            </a:r>
            <a:r>
              <a:rPr lang="en-US" sz="2800" b="1" dirty="0"/>
              <a:t>a consistent style for your column</a:t>
            </a:r>
            <a:r>
              <a:rPr lang="en-US" sz="2800" b="1" dirty="0" smtClean="0"/>
              <a:t>.</a:t>
            </a:r>
          </a:p>
          <a:p>
            <a:endParaRPr lang="en-US" b="1" dirty="0"/>
          </a:p>
          <a:p>
            <a:r>
              <a:rPr lang="en-US" dirty="0" smtClean="0"/>
              <a:t> </a:t>
            </a:r>
            <a:r>
              <a:rPr lang="en-US" dirty="0"/>
              <a:t>Readers rely on consistency from columnists. Keep a steady tone. Refrain from being funny if your tone is normally serious. Avoid seriousness if your style is typically humorous or sarcastic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Speak to your readers in a consistent manner. Use similar language, phrasing and vocabulary in each column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Write in the same tense each time you write your column. For example, always write in present tense or first person.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05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Writing Your Own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511050"/>
            <a:ext cx="8595360" cy="47251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6. </a:t>
            </a:r>
            <a:r>
              <a:rPr lang="en-US" sz="2400" b="1" dirty="0" smtClean="0"/>
              <a:t>Remain </a:t>
            </a:r>
            <a:r>
              <a:rPr lang="en-US" sz="2400" b="1" dirty="0"/>
              <a:t>focused when writing your column.</a:t>
            </a:r>
            <a:r>
              <a:rPr lang="en-US" sz="2400" dirty="0"/>
              <a:t> </a:t>
            </a:r>
            <a:endParaRPr lang="en-US" sz="2400" dirty="0" smtClean="0"/>
          </a:p>
          <a:p>
            <a:pPr marL="342900" indent="-342900"/>
            <a:r>
              <a:rPr lang="en-US" dirty="0" smtClean="0"/>
              <a:t>While </a:t>
            </a:r>
            <a:r>
              <a:rPr lang="en-US" dirty="0"/>
              <a:t>your topics may vary, your overall theme should remain the same</a:t>
            </a:r>
            <a:r>
              <a:rPr lang="en-US" dirty="0" smtClean="0"/>
              <a:t>.</a:t>
            </a:r>
          </a:p>
          <a:p>
            <a:pPr marL="342900" indent="-342900"/>
            <a:endParaRPr lang="en-US" dirty="0"/>
          </a:p>
          <a:p>
            <a:pPr marL="0" indent="0">
              <a:buNone/>
            </a:pPr>
            <a:r>
              <a:rPr lang="en-US" b="1" dirty="0" smtClean="0"/>
              <a:t>7. </a:t>
            </a:r>
            <a:r>
              <a:rPr lang="en-US" sz="2400" b="1" dirty="0" smtClean="0"/>
              <a:t>Proofread </a:t>
            </a:r>
            <a:r>
              <a:rPr lang="en-US" sz="2400" b="1" dirty="0"/>
              <a:t>and edit your column.</a:t>
            </a:r>
            <a:r>
              <a:rPr lang="en-US" sz="2400" dirty="0"/>
              <a:t> </a:t>
            </a:r>
            <a:endParaRPr lang="en-US" sz="2400" dirty="0" smtClean="0"/>
          </a:p>
          <a:p>
            <a:pPr marL="342900" indent="-342900"/>
            <a:r>
              <a:rPr lang="en-US" dirty="0" smtClean="0"/>
              <a:t>Critique </a:t>
            </a:r>
            <a:r>
              <a:rPr lang="en-US" dirty="0"/>
              <a:t>it carefully. Make changes that will enhance it, improve your writing and provide more clarity for the reader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8. </a:t>
            </a:r>
            <a:r>
              <a:rPr lang="en-US" sz="2400" b="1" dirty="0" smtClean="0"/>
              <a:t>Meet </a:t>
            </a:r>
            <a:r>
              <a:rPr lang="en-US" sz="2400" b="1" dirty="0"/>
              <a:t>all deadlines.</a:t>
            </a:r>
            <a:r>
              <a:rPr lang="en-US" sz="2400" dirty="0"/>
              <a:t> </a:t>
            </a:r>
            <a:endParaRPr lang="en-US" sz="2400" dirty="0" smtClean="0"/>
          </a:p>
          <a:p>
            <a:pPr marL="342900" indent="-342900"/>
            <a:r>
              <a:rPr lang="en-US" dirty="0" smtClean="0"/>
              <a:t>It </a:t>
            </a:r>
            <a:r>
              <a:rPr lang="en-US" dirty="0"/>
              <a:t>is essential to meet deadlines and prepare your columns in time for publication. Your column will likely be rejected if it is not submitted in a timely fashion.</a:t>
            </a:r>
          </a:p>
        </p:txBody>
      </p:sp>
    </p:spTree>
    <p:extLst>
      <p:ext uri="{BB962C8B-B14F-4D97-AF65-F5344CB8AC3E}">
        <p14:creationId xmlns:p14="http://schemas.microsoft.com/office/powerpoint/2010/main" val="1429357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Tips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687876"/>
            <a:ext cx="8595360" cy="4548332"/>
          </a:xfrm>
        </p:spPr>
        <p:txBody>
          <a:bodyPr/>
          <a:lstStyle/>
          <a:p>
            <a:r>
              <a:rPr lang="en-US" sz="3600" dirty="0"/>
              <a:t>Read other columns for examples and ideas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/>
              <a:t>Be factual when writing your column. Columns may present opinion and personal insight; however, never fabricate information for use in a column.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83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and 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http://extension.missouri.edu/publications/DisplayPub.aspx?P=</a:t>
            </a:r>
            <a:r>
              <a:rPr lang="en-US" dirty="0" smtClean="0">
                <a:hlinkClick r:id="rId2"/>
              </a:rPr>
              <a:t>CM360</a:t>
            </a:r>
            <a:endParaRPr lang="en-US" dirty="0" smtClean="0"/>
          </a:p>
          <a:p>
            <a:r>
              <a:rPr lang="en-US" b="1" dirty="0">
                <a:hlinkClick r:id="rId3"/>
              </a:rPr>
              <a:t>http://www.wikihow.com/Write-a-Column?wc=</a:t>
            </a:r>
            <a:r>
              <a:rPr lang="en-US" b="1" dirty="0" smtClean="0">
                <a:hlinkClick r:id="rId3"/>
              </a:rPr>
              <a:t>EA1oHwx5AxouBBRuBwgdFxcMThMG</a:t>
            </a:r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8393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1469</TotalTime>
  <Words>553</Words>
  <Application>Microsoft Macintosh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SOHO</vt:lpstr>
      <vt:lpstr>How To Write a column</vt:lpstr>
      <vt:lpstr>Writing Your Own Column</vt:lpstr>
      <vt:lpstr>Writing Your Own Column</vt:lpstr>
      <vt:lpstr>Writing Your Own Column</vt:lpstr>
      <vt:lpstr>Writing Your Own Column</vt:lpstr>
      <vt:lpstr>Writing Your Own Column</vt:lpstr>
      <vt:lpstr>Writing Your Own Column</vt:lpstr>
      <vt:lpstr>Tips</vt:lpstr>
      <vt:lpstr>Sources and Citations</vt:lpstr>
    </vt:vector>
  </TitlesOfParts>
  <Company>Quest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column</dc:title>
  <dc:creator>Felicia Kucharski</dc:creator>
  <cp:lastModifiedBy>Felicia Kucharski</cp:lastModifiedBy>
  <cp:revision>4</cp:revision>
  <dcterms:created xsi:type="dcterms:W3CDTF">2014-03-20T15:53:35Z</dcterms:created>
  <dcterms:modified xsi:type="dcterms:W3CDTF">2014-03-21T16:22:59Z</dcterms:modified>
</cp:coreProperties>
</file>