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7" r:id="rId2"/>
    <p:sldId id="259" r:id="rId3"/>
    <p:sldId id="260"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5" d="100"/>
          <a:sy n="85" d="100"/>
        </p:scale>
        <p:origin x="-177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950AE4-D060-3343-9481-2FA72285F2EA}" type="datetimeFigureOut">
              <a:rPr lang="en-US" smtClean="0"/>
              <a:t>2/19/16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AE48C4-8BC7-AB48-ACE9-221E5F737C26}" type="slidenum">
              <a:rPr lang="en-US" smtClean="0"/>
              <a:t>‹#›</a:t>
            </a:fld>
            <a:endParaRPr lang="en-US"/>
          </a:p>
        </p:txBody>
      </p:sp>
    </p:spTree>
    <p:extLst>
      <p:ext uri="{BB962C8B-B14F-4D97-AF65-F5344CB8AC3E}">
        <p14:creationId xmlns:p14="http://schemas.microsoft.com/office/powerpoint/2010/main" val="29340039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D81389-5464-7644-BD06-B7A9468C63E5}" type="slidenum">
              <a:rPr lang="en-US"/>
              <a:pPr/>
              <a:t>1</a:t>
            </a:fld>
            <a:endParaRPr lang="en-US"/>
          </a:p>
        </p:txBody>
      </p:sp>
      <p:sp>
        <p:nvSpPr>
          <p:cNvPr id="191490"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9149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572452-1009-124F-A3F1-BA6B1BC242E8}" type="slidenum">
              <a:rPr lang="en-US"/>
              <a:pPr/>
              <a:t>2</a:t>
            </a:fld>
            <a:endParaRPr lang="en-US"/>
          </a:p>
        </p:txBody>
      </p:sp>
      <p:sp>
        <p:nvSpPr>
          <p:cNvPr id="193538"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9353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F55E69-242F-3C40-BC83-30A2CA9F59AF}" type="slidenum">
              <a:rPr lang="en-US"/>
              <a:pPr/>
              <a:t>3</a:t>
            </a:fld>
            <a:endParaRPr lang="en-US"/>
          </a:p>
        </p:txBody>
      </p:sp>
      <p:sp>
        <p:nvSpPr>
          <p:cNvPr id="195586"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9558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5086AB-19BF-9D4A-AFD1-C59FC8EAB3B7}" type="datetimeFigureOut">
              <a:rPr lang="en-US" smtClean="0"/>
              <a:t>2/19/16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82887-657F-8D40-940C-3AE4A049DEA8}" type="slidenum">
              <a:rPr lang="en-US" smtClean="0"/>
              <a:t>‹#›</a:t>
            </a:fld>
            <a:endParaRPr lang="en-US"/>
          </a:p>
        </p:txBody>
      </p:sp>
    </p:spTree>
    <p:extLst>
      <p:ext uri="{BB962C8B-B14F-4D97-AF65-F5344CB8AC3E}">
        <p14:creationId xmlns:p14="http://schemas.microsoft.com/office/powerpoint/2010/main" val="3264169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5086AB-19BF-9D4A-AFD1-C59FC8EAB3B7}" type="datetimeFigureOut">
              <a:rPr lang="en-US" smtClean="0"/>
              <a:t>2/19/16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82887-657F-8D40-940C-3AE4A049DEA8}" type="slidenum">
              <a:rPr lang="en-US" smtClean="0"/>
              <a:t>‹#›</a:t>
            </a:fld>
            <a:endParaRPr lang="en-US"/>
          </a:p>
        </p:txBody>
      </p:sp>
    </p:spTree>
    <p:extLst>
      <p:ext uri="{BB962C8B-B14F-4D97-AF65-F5344CB8AC3E}">
        <p14:creationId xmlns:p14="http://schemas.microsoft.com/office/powerpoint/2010/main" val="2398991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5086AB-19BF-9D4A-AFD1-C59FC8EAB3B7}" type="datetimeFigureOut">
              <a:rPr lang="en-US" smtClean="0"/>
              <a:t>2/19/16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82887-657F-8D40-940C-3AE4A049DEA8}" type="slidenum">
              <a:rPr lang="en-US" smtClean="0"/>
              <a:t>‹#›</a:t>
            </a:fld>
            <a:endParaRPr lang="en-US"/>
          </a:p>
        </p:txBody>
      </p:sp>
    </p:spTree>
    <p:extLst>
      <p:ext uri="{BB962C8B-B14F-4D97-AF65-F5344CB8AC3E}">
        <p14:creationId xmlns:p14="http://schemas.microsoft.com/office/powerpoint/2010/main" val="3876020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5086AB-19BF-9D4A-AFD1-C59FC8EAB3B7}" type="datetimeFigureOut">
              <a:rPr lang="en-US" smtClean="0"/>
              <a:t>2/19/16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82887-657F-8D40-940C-3AE4A049DEA8}" type="slidenum">
              <a:rPr lang="en-US" smtClean="0"/>
              <a:t>‹#›</a:t>
            </a:fld>
            <a:endParaRPr lang="en-US"/>
          </a:p>
        </p:txBody>
      </p:sp>
    </p:spTree>
    <p:extLst>
      <p:ext uri="{BB962C8B-B14F-4D97-AF65-F5344CB8AC3E}">
        <p14:creationId xmlns:p14="http://schemas.microsoft.com/office/powerpoint/2010/main" val="2133190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5086AB-19BF-9D4A-AFD1-C59FC8EAB3B7}" type="datetimeFigureOut">
              <a:rPr lang="en-US" smtClean="0"/>
              <a:t>2/19/16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82887-657F-8D40-940C-3AE4A049DEA8}" type="slidenum">
              <a:rPr lang="en-US" smtClean="0"/>
              <a:t>‹#›</a:t>
            </a:fld>
            <a:endParaRPr lang="en-US"/>
          </a:p>
        </p:txBody>
      </p:sp>
    </p:spTree>
    <p:extLst>
      <p:ext uri="{BB962C8B-B14F-4D97-AF65-F5344CB8AC3E}">
        <p14:creationId xmlns:p14="http://schemas.microsoft.com/office/powerpoint/2010/main" val="1626402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5086AB-19BF-9D4A-AFD1-C59FC8EAB3B7}" type="datetimeFigureOut">
              <a:rPr lang="en-US" smtClean="0"/>
              <a:t>2/19/16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82887-657F-8D40-940C-3AE4A049DEA8}" type="slidenum">
              <a:rPr lang="en-US" smtClean="0"/>
              <a:t>‹#›</a:t>
            </a:fld>
            <a:endParaRPr lang="en-US"/>
          </a:p>
        </p:txBody>
      </p:sp>
    </p:spTree>
    <p:extLst>
      <p:ext uri="{BB962C8B-B14F-4D97-AF65-F5344CB8AC3E}">
        <p14:creationId xmlns:p14="http://schemas.microsoft.com/office/powerpoint/2010/main" val="4097812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5086AB-19BF-9D4A-AFD1-C59FC8EAB3B7}" type="datetimeFigureOut">
              <a:rPr lang="en-US" smtClean="0"/>
              <a:t>2/19/16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E82887-657F-8D40-940C-3AE4A049DEA8}" type="slidenum">
              <a:rPr lang="en-US" smtClean="0"/>
              <a:t>‹#›</a:t>
            </a:fld>
            <a:endParaRPr lang="en-US"/>
          </a:p>
        </p:txBody>
      </p:sp>
    </p:spTree>
    <p:extLst>
      <p:ext uri="{BB962C8B-B14F-4D97-AF65-F5344CB8AC3E}">
        <p14:creationId xmlns:p14="http://schemas.microsoft.com/office/powerpoint/2010/main" val="2578877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5086AB-19BF-9D4A-AFD1-C59FC8EAB3B7}" type="datetimeFigureOut">
              <a:rPr lang="en-US" smtClean="0"/>
              <a:t>2/19/16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E82887-657F-8D40-940C-3AE4A049DEA8}" type="slidenum">
              <a:rPr lang="en-US" smtClean="0"/>
              <a:t>‹#›</a:t>
            </a:fld>
            <a:endParaRPr lang="en-US"/>
          </a:p>
        </p:txBody>
      </p:sp>
    </p:spTree>
    <p:extLst>
      <p:ext uri="{BB962C8B-B14F-4D97-AF65-F5344CB8AC3E}">
        <p14:creationId xmlns:p14="http://schemas.microsoft.com/office/powerpoint/2010/main" val="2851690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5086AB-19BF-9D4A-AFD1-C59FC8EAB3B7}" type="datetimeFigureOut">
              <a:rPr lang="en-US" smtClean="0"/>
              <a:t>2/19/16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E82887-657F-8D40-940C-3AE4A049DEA8}" type="slidenum">
              <a:rPr lang="en-US" smtClean="0"/>
              <a:t>‹#›</a:t>
            </a:fld>
            <a:endParaRPr lang="en-US"/>
          </a:p>
        </p:txBody>
      </p:sp>
    </p:spTree>
    <p:extLst>
      <p:ext uri="{BB962C8B-B14F-4D97-AF65-F5344CB8AC3E}">
        <p14:creationId xmlns:p14="http://schemas.microsoft.com/office/powerpoint/2010/main" val="2687262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5086AB-19BF-9D4A-AFD1-C59FC8EAB3B7}" type="datetimeFigureOut">
              <a:rPr lang="en-US" smtClean="0"/>
              <a:t>2/19/16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82887-657F-8D40-940C-3AE4A049DEA8}" type="slidenum">
              <a:rPr lang="en-US" smtClean="0"/>
              <a:t>‹#›</a:t>
            </a:fld>
            <a:endParaRPr lang="en-US"/>
          </a:p>
        </p:txBody>
      </p:sp>
    </p:spTree>
    <p:extLst>
      <p:ext uri="{BB962C8B-B14F-4D97-AF65-F5344CB8AC3E}">
        <p14:creationId xmlns:p14="http://schemas.microsoft.com/office/powerpoint/2010/main" val="3320550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5086AB-19BF-9D4A-AFD1-C59FC8EAB3B7}" type="datetimeFigureOut">
              <a:rPr lang="en-US" smtClean="0"/>
              <a:t>2/19/16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82887-657F-8D40-940C-3AE4A049DEA8}" type="slidenum">
              <a:rPr lang="en-US" smtClean="0"/>
              <a:t>‹#›</a:t>
            </a:fld>
            <a:endParaRPr lang="en-US"/>
          </a:p>
        </p:txBody>
      </p:sp>
    </p:spTree>
    <p:extLst>
      <p:ext uri="{BB962C8B-B14F-4D97-AF65-F5344CB8AC3E}">
        <p14:creationId xmlns:p14="http://schemas.microsoft.com/office/powerpoint/2010/main" val="25188512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5086AB-19BF-9D4A-AFD1-C59FC8EAB3B7}" type="datetimeFigureOut">
              <a:rPr lang="en-US" smtClean="0"/>
              <a:t>2/19/16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E82887-657F-8D40-940C-3AE4A049DEA8}" type="slidenum">
              <a:rPr lang="en-US" smtClean="0"/>
              <a:t>‹#›</a:t>
            </a:fld>
            <a:endParaRPr lang="en-US"/>
          </a:p>
        </p:txBody>
      </p:sp>
    </p:spTree>
    <p:extLst>
      <p:ext uri="{BB962C8B-B14F-4D97-AF65-F5344CB8AC3E}">
        <p14:creationId xmlns:p14="http://schemas.microsoft.com/office/powerpoint/2010/main" val="244231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6.png"/><Relationship Id="rId6" Type="http://schemas.openxmlformats.org/officeDocument/2006/relationships/image" Target="../media/image7.pn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
          <p:cNvSpPr>
            <a:spLocks noGrp="1"/>
          </p:cNvSpPr>
          <p:nvPr>
            <p:ph type="sldNum" sz="quarter" idx="11"/>
          </p:nvPr>
        </p:nvSpPr>
        <p:spPr/>
        <p:txBody>
          <a:bodyPr/>
          <a:lstStyle/>
          <a:p>
            <a:r>
              <a:rPr lang="en-US"/>
              <a:t>Slide </a:t>
            </a:r>
            <a:fld id="{2FD7EA65-603C-5142-B61C-F186E124C9F1}" type="slidenum">
              <a:rPr lang="en-US"/>
              <a:pPr/>
              <a:t>1</a:t>
            </a:fld>
            <a:r>
              <a:rPr lang="en-US"/>
              <a:t> of 15</a:t>
            </a:r>
          </a:p>
        </p:txBody>
      </p:sp>
      <p:pic>
        <p:nvPicPr>
          <p:cNvPr id="190466" name="Picture 2" descr="Section-MW-notebo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013" y="566738"/>
            <a:ext cx="8756650" cy="5502275"/>
          </a:xfrm>
          <a:prstGeom prst="rect">
            <a:avLst/>
          </a:prstGeom>
          <a:noFill/>
          <a:extLst>
            <a:ext uri="{909E8E84-426E-40dd-AFC4-6F175D3DCCD1}">
              <a14:hiddenFill xmlns:a14="http://schemas.microsoft.com/office/drawing/2010/main">
                <a:solidFill>
                  <a:srgbClr val="FFFFFF"/>
                </a:solidFill>
              </a14:hiddenFill>
            </a:ext>
          </a:extLst>
        </p:spPr>
      </p:pic>
      <p:pic>
        <p:nvPicPr>
          <p:cNvPr id="190467" name="Picture 3" descr="MediaWise-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244600"/>
            <a:ext cx="3857625" cy="793750"/>
          </a:xfrm>
          <a:prstGeom prst="rect">
            <a:avLst/>
          </a:prstGeom>
          <a:noFill/>
          <a:extLst>
            <a:ext uri="{909E8E84-426E-40dd-AFC4-6F175D3DCCD1}">
              <a14:hiddenFill xmlns:a14="http://schemas.microsoft.com/office/drawing/2010/main">
                <a:solidFill>
                  <a:srgbClr val="FFFFFF"/>
                </a:solidFill>
              </a14:hiddenFill>
            </a:ext>
          </a:extLst>
        </p:spPr>
      </p:pic>
      <p:sp>
        <p:nvSpPr>
          <p:cNvPr id="190468" name="Rectangle 4"/>
          <p:cNvSpPr>
            <a:spLocks noGrp="1" noChangeArrowheads="1"/>
          </p:cNvSpPr>
          <p:nvPr>
            <p:ph type="title" idx="4294967295"/>
          </p:nvPr>
        </p:nvSpPr>
        <p:spPr>
          <a:xfrm>
            <a:off x="537882" y="1968500"/>
            <a:ext cx="6544236" cy="533400"/>
          </a:xfrm>
        </p:spPr>
        <p:txBody>
          <a:bodyPr>
            <a:noAutofit/>
          </a:bodyPr>
          <a:lstStyle/>
          <a:p>
            <a:pPr algn="l"/>
            <a:r>
              <a:rPr lang="en-US" sz="3200" dirty="0">
                <a:solidFill>
                  <a:schemeClr val="tx1"/>
                </a:solidFill>
              </a:rPr>
              <a:t>Body Image and </a:t>
            </a:r>
            <a:r>
              <a:rPr lang="en-US" sz="3200" dirty="0" smtClean="0">
                <a:solidFill>
                  <a:schemeClr val="tx1"/>
                </a:solidFill>
              </a:rPr>
              <a:t>Magazines</a:t>
            </a:r>
            <a:endParaRPr lang="en-US" sz="3200" dirty="0">
              <a:solidFill>
                <a:schemeClr val="tx1"/>
              </a:solidFill>
            </a:endParaRPr>
          </a:p>
        </p:txBody>
      </p:sp>
      <p:sp>
        <p:nvSpPr>
          <p:cNvPr id="190469" name="Rectangle 5"/>
          <p:cNvSpPr>
            <a:spLocks noChangeArrowheads="1"/>
          </p:cNvSpPr>
          <p:nvPr/>
        </p:nvSpPr>
        <p:spPr bwMode="auto">
          <a:xfrm>
            <a:off x="838200" y="2578100"/>
            <a:ext cx="7620000" cy="3108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sz="2800" dirty="0"/>
              <a:t>Many teens are not satisfied </a:t>
            </a:r>
          </a:p>
          <a:p>
            <a:r>
              <a:rPr lang="en-US" sz="2800" dirty="0"/>
              <a:t>with the size or shape of their </a:t>
            </a:r>
          </a:p>
          <a:p>
            <a:r>
              <a:rPr lang="en-US" sz="2800" dirty="0"/>
              <a:t>bodies. This dissatisfaction can sometimes lead to an eating disorder. Images in magazines can contribute to the problem. Use this checklist to evaluate the messages that teen magazines send about your body and appearance.</a:t>
            </a:r>
          </a:p>
        </p:txBody>
      </p:sp>
      <p:pic>
        <p:nvPicPr>
          <p:cNvPr id="190470" name="Picture 6" descr="Ch4pge91-Girls_se525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1273175"/>
            <a:ext cx="2971800" cy="2093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751555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2"/>
          <p:cNvSpPr>
            <a:spLocks noGrp="1"/>
          </p:cNvSpPr>
          <p:nvPr>
            <p:ph type="sldNum" sz="quarter" idx="11"/>
          </p:nvPr>
        </p:nvSpPr>
        <p:spPr/>
        <p:txBody>
          <a:bodyPr/>
          <a:lstStyle/>
          <a:p>
            <a:r>
              <a:rPr lang="en-US"/>
              <a:t>Slide </a:t>
            </a:r>
            <a:fld id="{61A5A844-62C1-2347-8E67-530DB5B53E05}" type="slidenum">
              <a:rPr lang="en-US"/>
              <a:pPr/>
              <a:t>2</a:t>
            </a:fld>
            <a:r>
              <a:rPr lang="en-US"/>
              <a:t> of 15</a:t>
            </a:r>
          </a:p>
        </p:txBody>
      </p:sp>
      <p:pic>
        <p:nvPicPr>
          <p:cNvPr id="192514" name="Picture 2" descr="Section-MW-notebo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013" y="566738"/>
            <a:ext cx="8756650" cy="5502275"/>
          </a:xfrm>
          <a:prstGeom prst="rect">
            <a:avLst/>
          </a:prstGeom>
          <a:noFill/>
          <a:extLst>
            <a:ext uri="{909E8E84-426E-40dd-AFC4-6F175D3DCCD1}">
              <a14:hiddenFill xmlns:a14="http://schemas.microsoft.com/office/drawing/2010/main">
                <a:solidFill>
                  <a:srgbClr val="FFFFFF"/>
                </a:solidFill>
              </a14:hiddenFill>
            </a:ext>
          </a:extLst>
        </p:spPr>
      </p:pic>
      <p:pic>
        <p:nvPicPr>
          <p:cNvPr id="192515" name="Picture 3" descr="MediaWise-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 y="838200"/>
            <a:ext cx="2705100" cy="557213"/>
          </a:xfrm>
          <a:prstGeom prst="rect">
            <a:avLst/>
          </a:prstGeom>
          <a:noFill/>
          <a:extLst>
            <a:ext uri="{909E8E84-426E-40dd-AFC4-6F175D3DCCD1}">
              <a14:hiddenFill xmlns:a14="http://schemas.microsoft.com/office/drawing/2010/main">
                <a:solidFill>
                  <a:srgbClr val="FFFFFF"/>
                </a:solidFill>
              </a14:hiddenFill>
            </a:ext>
          </a:extLst>
        </p:spPr>
      </p:pic>
      <p:sp>
        <p:nvSpPr>
          <p:cNvPr id="192516" name="Rectangle 4"/>
          <p:cNvSpPr>
            <a:spLocks noChangeArrowheads="1"/>
          </p:cNvSpPr>
          <p:nvPr/>
        </p:nvSpPr>
        <p:spPr bwMode="auto">
          <a:xfrm>
            <a:off x="609600" y="4953000"/>
            <a:ext cx="784860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sz="1800"/>
              <a:t>Two or more </a:t>
            </a:r>
            <a:r>
              <a:rPr lang="ja-JP" altLang="en-US" sz="1800"/>
              <a:t>“</a:t>
            </a:r>
            <a:r>
              <a:rPr lang="en-US" sz="1800"/>
              <a:t>Yes</a:t>
            </a:r>
            <a:r>
              <a:rPr lang="ja-JP" altLang="en-US" sz="1800"/>
              <a:t>”</a:t>
            </a:r>
            <a:r>
              <a:rPr lang="en-US" sz="1800"/>
              <a:t> answers reveal how magazines influence readers</a:t>
            </a:r>
            <a:r>
              <a:rPr lang="ja-JP" altLang="en-US" sz="1800"/>
              <a:t>’</a:t>
            </a:r>
            <a:r>
              <a:rPr lang="en-US" sz="1800"/>
              <a:t> feelings about their own bodies.</a:t>
            </a:r>
          </a:p>
        </p:txBody>
      </p:sp>
      <p:sp>
        <p:nvSpPr>
          <p:cNvPr id="192517" name="Rectangle 5"/>
          <p:cNvSpPr>
            <a:spLocks noChangeArrowheads="1"/>
          </p:cNvSpPr>
          <p:nvPr/>
        </p:nvSpPr>
        <p:spPr bwMode="auto">
          <a:xfrm>
            <a:off x="609600" y="1460500"/>
            <a:ext cx="579120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sz="1800" b="1" dirty="0"/>
              <a:t>Do the images show a narrow range of body shapes and sizes?</a:t>
            </a:r>
          </a:p>
        </p:txBody>
      </p:sp>
      <p:pic>
        <p:nvPicPr>
          <p:cNvPr id="192518" name="Picture 6" descr="MediaWiseQuiz_Y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7000" y="1371600"/>
            <a:ext cx="1014413" cy="544513"/>
          </a:xfrm>
          <a:prstGeom prst="rect">
            <a:avLst/>
          </a:prstGeom>
          <a:noFill/>
          <a:extLst>
            <a:ext uri="{909E8E84-426E-40dd-AFC4-6F175D3DCCD1}">
              <a14:hiddenFill xmlns:a14="http://schemas.microsoft.com/office/drawing/2010/main">
                <a:solidFill>
                  <a:srgbClr val="FFFFFF"/>
                </a:solidFill>
              </a14:hiddenFill>
            </a:ext>
          </a:extLst>
        </p:spPr>
      </p:pic>
      <p:pic>
        <p:nvPicPr>
          <p:cNvPr id="192519" name="Picture 7" descr="MediaWiseQuiz_N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96200" y="1371600"/>
            <a:ext cx="1014413" cy="544513"/>
          </a:xfrm>
          <a:prstGeom prst="rect">
            <a:avLst/>
          </a:prstGeom>
          <a:noFill/>
          <a:extLst>
            <a:ext uri="{909E8E84-426E-40dd-AFC4-6F175D3DCCD1}">
              <a14:hiddenFill xmlns:a14="http://schemas.microsoft.com/office/drawing/2010/main">
                <a:solidFill>
                  <a:srgbClr val="FFFFFF"/>
                </a:solidFill>
              </a14:hiddenFill>
            </a:ext>
          </a:extLst>
        </p:spPr>
      </p:pic>
      <p:sp>
        <p:nvSpPr>
          <p:cNvPr id="192520" name="Rectangle 8"/>
          <p:cNvSpPr>
            <a:spLocks noChangeArrowheads="1"/>
          </p:cNvSpPr>
          <p:nvPr/>
        </p:nvSpPr>
        <p:spPr bwMode="auto">
          <a:xfrm>
            <a:off x="609600" y="2135188"/>
            <a:ext cx="579120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sz="1800" b="1"/>
              <a:t>Are the females in the images taller and thinner than typical teenage girls?</a:t>
            </a:r>
          </a:p>
        </p:txBody>
      </p:sp>
      <p:pic>
        <p:nvPicPr>
          <p:cNvPr id="192521" name="Picture 9" descr="MediaWiseQuiz_Y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7000" y="2046288"/>
            <a:ext cx="1014413" cy="544512"/>
          </a:xfrm>
          <a:prstGeom prst="rect">
            <a:avLst/>
          </a:prstGeom>
          <a:noFill/>
          <a:extLst>
            <a:ext uri="{909E8E84-426E-40dd-AFC4-6F175D3DCCD1}">
              <a14:hiddenFill xmlns:a14="http://schemas.microsoft.com/office/drawing/2010/main">
                <a:solidFill>
                  <a:srgbClr val="FFFFFF"/>
                </a:solidFill>
              </a14:hiddenFill>
            </a:ext>
          </a:extLst>
        </p:spPr>
      </p:pic>
      <p:pic>
        <p:nvPicPr>
          <p:cNvPr id="192522" name="Picture 10" descr="MediaWiseQuiz_N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96200" y="2046288"/>
            <a:ext cx="1014413" cy="544512"/>
          </a:xfrm>
          <a:prstGeom prst="rect">
            <a:avLst/>
          </a:prstGeom>
          <a:noFill/>
          <a:extLst>
            <a:ext uri="{909E8E84-426E-40dd-AFC4-6F175D3DCCD1}">
              <a14:hiddenFill xmlns:a14="http://schemas.microsoft.com/office/drawing/2010/main">
                <a:solidFill>
                  <a:srgbClr val="FFFFFF"/>
                </a:solidFill>
              </a14:hiddenFill>
            </a:ext>
          </a:extLst>
        </p:spPr>
      </p:pic>
      <p:sp>
        <p:nvSpPr>
          <p:cNvPr id="192523" name="Rectangle 11"/>
          <p:cNvSpPr>
            <a:spLocks noChangeArrowheads="1"/>
          </p:cNvSpPr>
          <p:nvPr/>
        </p:nvSpPr>
        <p:spPr bwMode="auto">
          <a:xfrm>
            <a:off x="609600" y="2809875"/>
            <a:ext cx="579120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sz="1800" b="1"/>
              <a:t>Are the males in the images taller and more muscular than typical teenage boys?</a:t>
            </a:r>
          </a:p>
        </p:txBody>
      </p:sp>
      <p:pic>
        <p:nvPicPr>
          <p:cNvPr id="192524" name="Picture 12" descr="MediaWiseQuiz_Y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7000" y="2720975"/>
            <a:ext cx="1014413" cy="544513"/>
          </a:xfrm>
          <a:prstGeom prst="rect">
            <a:avLst/>
          </a:prstGeom>
          <a:noFill/>
          <a:extLst>
            <a:ext uri="{909E8E84-426E-40dd-AFC4-6F175D3DCCD1}">
              <a14:hiddenFill xmlns:a14="http://schemas.microsoft.com/office/drawing/2010/main">
                <a:solidFill>
                  <a:srgbClr val="FFFFFF"/>
                </a:solidFill>
              </a14:hiddenFill>
            </a:ext>
          </a:extLst>
        </p:spPr>
      </p:pic>
      <p:pic>
        <p:nvPicPr>
          <p:cNvPr id="192525" name="Picture 13" descr="MediaWiseQuiz_N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96200" y="2720975"/>
            <a:ext cx="1014413" cy="544513"/>
          </a:xfrm>
          <a:prstGeom prst="rect">
            <a:avLst/>
          </a:prstGeom>
          <a:noFill/>
          <a:extLst>
            <a:ext uri="{909E8E84-426E-40dd-AFC4-6F175D3DCCD1}">
              <a14:hiddenFill xmlns:a14="http://schemas.microsoft.com/office/drawing/2010/main">
                <a:solidFill>
                  <a:srgbClr val="FFFFFF"/>
                </a:solidFill>
              </a14:hiddenFill>
            </a:ext>
          </a:extLst>
        </p:spPr>
      </p:pic>
      <p:sp>
        <p:nvSpPr>
          <p:cNvPr id="192526" name="Rectangle 14"/>
          <p:cNvSpPr>
            <a:spLocks noChangeArrowheads="1"/>
          </p:cNvSpPr>
          <p:nvPr/>
        </p:nvSpPr>
        <p:spPr bwMode="auto">
          <a:xfrm>
            <a:off x="609600" y="3484563"/>
            <a:ext cx="579120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sz="1800" b="1"/>
              <a:t>Are there stories about people who are dieting, bulking up, or getting a makeover?</a:t>
            </a:r>
          </a:p>
        </p:txBody>
      </p:sp>
      <p:pic>
        <p:nvPicPr>
          <p:cNvPr id="192527" name="Picture 15" descr="MediaWiseQuiz_Y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7000" y="3395663"/>
            <a:ext cx="1014413" cy="544512"/>
          </a:xfrm>
          <a:prstGeom prst="rect">
            <a:avLst/>
          </a:prstGeom>
          <a:noFill/>
          <a:extLst>
            <a:ext uri="{909E8E84-426E-40dd-AFC4-6F175D3DCCD1}">
              <a14:hiddenFill xmlns:a14="http://schemas.microsoft.com/office/drawing/2010/main">
                <a:solidFill>
                  <a:srgbClr val="FFFFFF"/>
                </a:solidFill>
              </a14:hiddenFill>
            </a:ext>
          </a:extLst>
        </p:spPr>
      </p:pic>
      <p:pic>
        <p:nvPicPr>
          <p:cNvPr id="192528" name="Picture 16" descr="MediaWiseQuiz_N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96200" y="3395663"/>
            <a:ext cx="1014413" cy="544512"/>
          </a:xfrm>
          <a:prstGeom prst="rect">
            <a:avLst/>
          </a:prstGeom>
          <a:noFill/>
          <a:extLst>
            <a:ext uri="{909E8E84-426E-40dd-AFC4-6F175D3DCCD1}">
              <a14:hiddenFill xmlns:a14="http://schemas.microsoft.com/office/drawing/2010/main">
                <a:solidFill>
                  <a:srgbClr val="FFFFFF"/>
                </a:solidFill>
              </a14:hiddenFill>
            </a:ext>
          </a:extLst>
        </p:spPr>
      </p:pic>
      <p:sp>
        <p:nvSpPr>
          <p:cNvPr id="192529" name="Rectangle 17"/>
          <p:cNvSpPr>
            <a:spLocks noChangeArrowheads="1"/>
          </p:cNvSpPr>
          <p:nvPr/>
        </p:nvSpPr>
        <p:spPr bwMode="auto">
          <a:xfrm>
            <a:off x="609600" y="4159250"/>
            <a:ext cx="579120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sz="1800" b="1"/>
              <a:t>Does the magazine make you feel dissatisfied with your body?</a:t>
            </a:r>
          </a:p>
        </p:txBody>
      </p:sp>
      <p:pic>
        <p:nvPicPr>
          <p:cNvPr id="192530" name="Picture 18" descr="MediaWiseQuiz_Y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7000" y="4070350"/>
            <a:ext cx="1014413" cy="544513"/>
          </a:xfrm>
          <a:prstGeom prst="rect">
            <a:avLst/>
          </a:prstGeom>
          <a:noFill/>
          <a:extLst>
            <a:ext uri="{909E8E84-426E-40dd-AFC4-6F175D3DCCD1}">
              <a14:hiddenFill xmlns:a14="http://schemas.microsoft.com/office/drawing/2010/main">
                <a:solidFill>
                  <a:srgbClr val="FFFFFF"/>
                </a:solidFill>
              </a14:hiddenFill>
            </a:ext>
          </a:extLst>
        </p:spPr>
      </p:pic>
      <p:pic>
        <p:nvPicPr>
          <p:cNvPr id="192531" name="Picture 19" descr="MediaWiseQuiz_N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96200" y="4070350"/>
            <a:ext cx="1014413" cy="5445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54404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2"/>
          <p:cNvSpPr>
            <a:spLocks noGrp="1"/>
          </p:cNvSpPr>
          <p:nvPr>
            <p:ph type="sldNum" sz="quarter" idx="11"/>
          </p:nvPr>
        </p:nvSpPr>
        <p:spPr/>
        <p:txBody>
          <a:bodyPr/>
          <a:lstStyle/>
          <a:p>
            <a:r>
              <a:rPr lang="en-US"/>
              <a:t>Slide </a:t>
            </a:r>
            <a:fld id="{AF337EE3-B4FD-7444-B018-2A8786F34DFE}" type="slidenum">
              <a:rPr lang="en-US"/>
              <a:pPr/>
              <a:t>3</a:t>
            </a:fld>
            <a:r>
              <a:rPr lang="en-US"/>
              <a:t> of 15</a:t>
            </a:r>
          </a:p>
        </p:txBody>
      </p:sp>
      <p:pic>
        <p:nvPicPr>
          <p:cNvPr id="194562" name="Picture 2" descr="Section-MW-notebo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013" y="566738"/>
            <a:ext cx="8756650" cy="5502275"/>
          </a:xfrm>
          <a:prstGeom prst="rect">
            <a:avLst/>
          </a:prstGeom>
          <a:noFill/>
          <a:extLst>
            <a:ext uri="{909E8E84-426E-40dd-AFC4-6F175D3DCCD1}">
              <a14:hiddenFill xmlns:a14="http://schemas.microsoft.com/office/drawing/2010/main">
                <a:solidFill>
                  <a:srgbClr val="FFFFFF"/>
                </a:solidFill>
              </a14:hiddenFill>
            </a:ext>
          </a:extLst>
        </p:spPr>
      </p:pic>
      <p:pic>
        <p:nvPicPr>
          <p:cNvPr id="194563" name="Picture 3" descr="MediaWise-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244600"/>
            <a:ext cx="3857625" cy="793750"/>
          </a:xfrm>
          <a:prstGeom prst="rect">
            <a:avLst/>
          </a:prstGeom>
          <a:noFill/>
          <a:extLst>
            <a:ext uri="{909E8E84-426E-40dd-AFC4-6F175D3DCCD1}">
              <a14:hiddenFill xmlns:a14="http://schemas.microsoft.com/office/drawing/2010/main">
                <a:solidFill>
                  <a:srgbClr val="FFFFFF"/>
                </a:solidFill>
              </a14:hiddenFill>
            </a:ext>
          </a:extLst>
        </p:spPr>
      </p:pic>
      <p:sp>
        <p:nvSpPr>
          <p:cNvPr id="194564" name="Rectangle 4"/>
          <p:cNvSpPr>
            <a:spLocks noGrp="1" noChangeArrowheads="1"/>
          </p:cNvSpPr>
          <p:nvPr>
            <p:ph type="title" idx="4294967295"/>
          </p:nvPr>
        </p:nvSpPr>
        <p:spPr>
          <a:xfrm>
            <a:off x="533400" y="1968500"/>
            <a:ext cx="7772400" cy="533400"/>
          </a:xfrm>
        </p:spPr>
        <p:txBody>
          <a:bodyPr>
            <a:normAutofit fontScale="90000"/>
          </a:bodyPr>
          <a:lstStyle/>
          <a:p>
            <a:r>
              <a:rPr lang="en-US">
                <a:solidFill>
                  <a:schemeClr val="tx1"/>
                </a:solidFill>
              </a:rPr>
              <a:t>Body Image and Magazines</a:t>
            </a:r>
          </a:p>
        </p:txBody>
      </p:sp>
      <p:sp>
        <p:nvSpPr>
          <p:cNvPr id="194565" name="Rectangle 5"/>
          <p:cNvSpPr>
            <a:spLocks noChangeArrowheads="1"/>
          </p:cNvSpPr>
          <p:nvPr/>
        </p:nvSpPr>
        <p:spPr bwMode="auto">
          <a:xfrm>
            <a:off x="1143000" y="2743200"/>
            <a:ext cx="7620000"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a:t>	Look at a magazine that is aimed at teens. Use the checklist to evaluate the images in the magazine. Then write a paragraph summarizing what you learned. Also describe how looking at the images affected you.</a:t>
            </a:r>
          </a:p>
        </p:txBody>
      </p:sp>
      <p:pic>
        <p:nvPicPr>
          <p:cNvPr id="194566" name="Picture 6" descr="WU-writingbo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34200" y="4235450"/>
            <a:ext cx="1600200" cy="398463"/>
          </a:xfrm>
          <a:prstGeom prst="rect">
            <a:avLst/>
          </a:prstGeom>
          <a:noFill/>
          <a:extLst>
            <a:ext uri="{909E8E84-426E-40dd-AFC4-6F175D3DCCD1}">
              <a14:hiddenFill xmlns:a14="http://schemas.microsoft.com/office/drawing/2010/main">
                <a:solidFill>
                  <a:srgbClr val="FFFFFF"/>
                </a:solidFill>
              </a14:hiddenFill>
            </a:ext>
          </a:extLst>
        </p:spPr>
      </p:pic>
      <p:pic>
        <p:nvPicPr>
          <p:cNvPr id="194567" name="Picture 7" descr="MW-activity"/>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2590800"/>
            <a:ext cx="1595438" cy="536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026819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TotalTime>
  <Words>162</Words>
  <Application>Microsoft Macintosh PowerPoint</Application>
  <PresentationFormat>On-screen Show (4:3)</PresentationFormat>
  <Paragraphs>18</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Body Image and Magazines</vt:lpstr>
      <vt:lpstr>PowerPoint Presentation</vt:lpstr>
      <vt:lpstr>Body Image and Magazines</vt:lpstr>
    </vt:vector>
  </TitlesOfParts>
  <Company>Quest Academy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Body Image and Magazines</dc:title>
  <dc:creator>Felicia Kucharski</dc:creator>
  <cp:lastModifiedBy>Felicia Kucharski</cp:lastModifiedBy>
  <cp:revision>2</cp:revision>
  <dcterms:created xsi:type="dcterms:W3CDTF">2016-02-19T20:47:26Z</dcterms:created>
  <dcterms:modified xsi:type="dcterms:W3CDTF">2016-02-19T20:50:43Z</dcterms:modified>
</cp:coreProperties>
</file>